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ECFC3-4FFA-4199-8AEB-3535C33D925C}" v="17" dt="2024-10-31T19:24:42.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95" autoAdjust="0"/>
    <p:restoredTop sz="86395"/>
  </p:normalViewPr>
  <p:slideViewPr>
    <p:cSldViewPr snapToGrid="0">
      <p:cViewPr varScale="1">
        <p:scale>
          <a:sx n="61" d="100"/>
          <a:sy n="61" d="100"/>
        </p:scale>
        <p:origin x="81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04"/>
    </p:cViewPr>
  </p:sorterViewPr>
  <p:notesViewPr>
    <p:cSldViewPr snapToGrid="0">
      <p:cViewPr>
        <p:scale>
          <a:sx n="110" d="100"/>
          <a:sy n="110" d="100"/>
        </p:scale>
        <p:origin x="1348" y="-28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Ways to explore the connection between food and culture include:</a:t>
            </a:r>
          </a:p>
          <a:p>
            <a:pPr marL="171450" indent="-171450">
              <a:buFont typeface="Arial" panose="020B0604020202020204" pitchFamily="34" charset="0"/>
              <a:buChar char="•"/>
            </a:pPr>
            <a:r>
              <a:rPr lang="en-US" dirty="0"/>
              <a:t>Experimenting with recipes using different ingredients or cooking techniques.</a:t>
            </a:r>
          </a:p>
          <a:p>
            <a:pPr marL="171450" indent="-171450">
              <a:buFont typeface="Arial" panose="020B0604020202020204" pitchFamily="34" charset="0"/>
              <a:buChar char="•"/>
            </a:pPr>
            <a:r>
              <a:rPr lang="en-US" dirty="0"/>
              <a:t>Including your favorite cultural foods and traditions or trying new global flavors.</a:t>
            </a:r>
          </a:p>
          <a:p>
            <a:pPr marL="171450" indent="-171450">
              <a:buFont typeface="Arial" panose="020B0604020202020204" pitchFamily="34" charset="0"/>
              <a:buChar char="•"/>
            </a:pPr>
            <a:r>
              <a:rPr lang="en-US" dirty="0"/>
              <a:t>Enjoying your meals with family or friends, when possible.</a:t>
            </a:r>
          </a:p>
          <a:p>
            <a:endParaRPr lang="en-US" i="1" dirty="0"/>
          </a:p>
          <a:p>
            <a:r>
              <a:rPr lang="en-US" dirty="0"/>
              <a:t>Although some ingredients can be unique to a specific culture, many of the same ingredients are common among various cuisines. However, the way the foods are prepared, their meaning, and the seasonings used may be different.</a:t>
            </a:r>
          </a:p>
          <a:p>
            <a:endParaRPr lang="en-US" dirty="0"/>
          </a:p>
          <a:p>
            <a:r>
              <a:rPr lang="en-US" dirty="0"/>
              <a:t>For example, beans and rice may feature red, black, or kidney beans. The rice could include white or brown rice, and the flavor can range from mild to spicy depending on the seasonings that are used. </a:t>
            </a:r>
            <a:r>
              <a:rPr lang="en-US" i="1" dirty="0"/>
              <a:t>Can you think of other examples?</a:t>
            </a:r>
          </a:p>
          <a:p>
            <a:endParaRPr lang="en-US" dirty="0"/>
          </a:p>
          <a:p>
            <a:r>
              <a:rPr lang="en-US" i="1" dirty="0"/>
              <a:t>Would anyone like to share how they plan to explore the connection between food and culture?</a:t>
            </a:r>
          </a:p>
          <a:p>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also connects us to our family and friends.</a:t>
            </a:r>
          </a:p>
          <a:p>
            <a:endParaRPr lang="en-US" dirty="0"/>
          </a:p>
          <a:p>
            <a:r>
              <a:rPr lang="en-US" dirty="0"/>
              <a:t>Think about all the occasions that involve food, whether it’s celebrating a holiday or another special event, such as a birthday, or simply enjoying a meal together on the weekend.</a:t>
            </a:r>
          </a:p>
          <a:p>
            <a:endParaRPr lang="en-US" dirty="0"/>
          </a:p>
          <a:p>
            <a:r>
              <a:rPr lang="en-US" dirty="0"/>
              <a:t>Sharing a meal is an opportunity to learn about its preparation, who made it and where the ingredients were sourced.</a:t>
            </a:r>
          </a:p>
          <a:p>
            <a:endParaRPr lang="en-US" dirty="0"/>
          </a:p>
          <a:p>
            <a:r>
              <a:rPr lang="en-US" dirty="0"/>
              <a:t>There may be additional benefits to sharing meals. </a:t>
            </a:r>
          </a:p>
          <a:p>
            <a:endParaRPr lang="en-US" dirty="0"/>
          </a:p>
          <a:p>
            <a:r>
              <a:rPr lang="en-US" dirty="0"/>
              <a:t>For example, a limited amount of research has shown that more frequent meals shared by families with adolescents helped to improve their intake of fruits and/or vegetables and sources of calcium. </a:t>
            </a:r>
          </a:p>
          <a:p>
            <a:endParaRPr lang="en-US" dirty="0"/>
          </a:p>
          <a:p>
            <a:r>
              <a:rPr lang="en-US" dirty="0"/>
              <a:t>(Source: </a:t>
            </a:r>
            <a:r>
              <a:rPr lang="en-US" b="0" dirty="0">
                <a:solidFill>
                  <a:srgbClr val="212121"/>
                </a:solidFill>
                <a:effectLst/>
              </a:rPr>
              <a:t>Dietary Guidelines Advisory Committee. 2015. Scientific Report of the 2015 Dietary Guidelines Advisory Committee: Advisory Report to the Secretary of Health and Human Services and the Secretary of Agriculture. U.S. Department of Agriculture, Agricultural Research Service, Washington, DC. Available at: </a:t>
            </a:r>
            <a:r>
              <a:rPr lang="en-US" b="0" u="sng" dirty="0">
                <a:solidFill>
                  <a:srgbClr val="4C6FDE"/>
                </a:solidFill>
                <a:effectLst/>
              </a:rPr>
              <a:t>https://ods.od.nih.gov/about/2015_dgac_report.aspx.) </a:t>
            </a:r>
            <a:endParaRPr lang="en-US" baseline="300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Food Connects Us is through each stage of life by providing the nutrients we need from birth and to advanced age. </a:t>
            </a:r>
          </a:p>
          <a:p>
            <a:endParaRPr lang="en-US" dirty="0"/>
          </a:p>
          <a:p>
            <a:r>
              <a:rPr lang="en-US" dirty="0"/>
              <a:t>For example, consuming adequate calcium from a young age helps reduce the risk of osteoporosis, or weak bones, as we age.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continue to build the connection across all stages of life by learning how nutrient needs may change with age.</a:t>
            </a:r>
          </a:p>
          <a:p>
            <a:endParaRPr lang="en-US" dirty="0"/>
          </a:p>
          <a:p>
            <a:r>
              <a:rPr lang="en-US" dirty="0"/>
              <a:t>Make sure to consult trustworthy sources, like RDNs and NDTRs. Eatright.org and MyPlate.gov are also great online resources.</a:t>
            </a:r>
          </a:p>
          <a:p>
            <a:endParaRPr lang="en-US" dirty="0"/>
          </a:p>
          <a:p>
            <a:r>
              <a:rPr lang="en-US" dirty="0"/>
              <a:t>Including healthful foods from all food groups and focusing on balanced and sustainable eating habits will help to form this connection during the lifecycle.</a:t>
            </a:r>
          </a:p>
          <a:p>
            <a:endParaRPr lang="en-US" dirty="0"/>
          </a:p>
          <a:p>
            <a:r>
              <a:rPr lang="en-US" dirty="0"/>
              <a:t>Some changes can be difficult, so it’s easier to start with just one or two changes in your eating habits at a time. </a:t>
            </a:r>
          </a:p>
          <a:p>
            <a:endParaRPr lang="en-US" dirty="0"/>
          </a:p>
          <a:p>
            <a:r>
              <a:rPr lang="en-US" dirty="0"/>
              <a:t>For example, if your goal is to eat more fruit. Including berries with your breakfast and an apple as a snack a few times per week may be easier than increasing your intake every day to start out.</a:t>
            </a:r>
          </a:p>
          <a:p>
            <a:endParaRPr lang="en-US" dirty="0"/>
          </a:p>
          <a:p>
            <a:r>
              <a:rPr lang="en-US" dirty="0"/>
              <a:t>Working with an RDN can also help you in setting realistic goals.</a:t>
            </a: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National Nutrition Month® is an ideal time to learn more about the ways that </a:t>
            </a:r>
            <a:r>
              <a:rPr lang="en-US" i="1" dirty="0"/>
              <a:t>Food Connects Us </a:t>
            </a:r>
            <a:r>
              <a:rPr lang="en-US" dirty="0"/>
              <a:t>and the benefits of a healthy eating pattern.</a:t>
            </a:r>
          </a:p>
          <a:p>
            <a:endParaRPr lang="en-US" dirty="0"/>
          </a:p>
          <a:p>
            <a:r>
              <a:rPr lang="en-US" dirty="0"/>
              <a:t>Have fun celebrating!</a:t>
            </a: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2025 is </a:t>
            </a:r>
            <a:r>
              <a:rPr lang="en-US" b="1" i="1" dirty="0">
                <a:solidFill>
                  <a:srgbClr val="000000"/>
                </a:solidFill>
                <a:cs typeface="Arial" panose="020B0604020202020204" pitchFamily="34" charset="0"/>
                <a:sym typeface="Times New Roman" panose="02020603050405020304" pitchFamily="18" charset="0"/>
              </a:rPr>
              <a:t>Food Connects Us</a:t>
            </a:r>
            <a:r>
              <a:rPr lang="en-US" dirty="0">
                <a:solidFill>
                  <a:srgbClr val="000000"/>
                </a:solidFill>
                <a:cs typeface="Arial" panose="020B0604020202020204" pitchFamily="34" charset="0"/>
                <a:sym typeface="Times New Roman" panose="02020603050405020304" pitchFamily="18" charset="0"/>
              </a:rPr>
              <a:t>, which highlights the connection between health, access, traditions and food across all stages of life.</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lnSpc>
                <a:spcPct val="150000"/>
              </a:lnSpc>
              <a:buFont typeface="+mj-lt"/>
              <a:buAutoNum type="arabicPeriod"/>
            </a:pPr>
            <a:r>
              <a:rPr lang="en-US" sz="1200" dirty="0"/>
              <a:t>Identify at least two ways in which Food Connects Us.</a:t>
            </a:r>
          </a:p>
          <a:p>
            <a:pPr marL="457200" indent="-457200">
              <a:lnSpc>
                <a:spcPct val="150000"/>
              </a:lnSpc>
              <a:buFont typeface="+mj-lt"/>
              <a:buAutoNum type="arabicPeriod"/>
            </a:pPr>
            <a:r>
              <a:rPr lang="en-GB" sz="1200" dirty="0"/>
              <a:t>Explain what foods make up a healthy eating pattern.</a:t>
            </a:r>
          </a:p>
          <a:p>
            <a:pPr marL="457200" indent="-457200">
              <a:lnSpc>
                <a:spcPct val="150000"/>
              </a:lnSpc>
              <a:buFont typeface="+mj-lt"/>
              <a:buAutoNum type="arabicPeriod"/>
            </a:pPr>
            <a:r>
              <a:rPr lang="en-GB" sz="1200" dirty="0"/>
              <a:t>Describe ways to explore the connection between food and culture.</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en-US" dirty="0"/>
              <a:t>Food offers many connections throughout life, as we’ll be discussing during this presentation.</a:t>
            </a:r>
          </a:p>
          <a:p>
            <a:endParaRPr lang="en-US" dirty="0"/>
          </a:p>
          <a:p>
            <a:r>
              <a:rPr lang="en-US" dirty="0"/>
              <a:t>To start, a few ways to Connect with Food include:</a:t>
            </a:r>
          </a:p>
          <a:p>
            <a:pPr marL="171450" indent="-171450">
              <a:buFont typeface="Arial" panose="020B0604020202020204" pitchFamily="34" charset="0"/>
              <a:buChar char="•"/>
            </a:pPr>
            <a:r>
              <a:rPr lang="en-US" dirty="0"/>
              <a:t>Learning cooking, food preparation and meal planning skills.</a:t>
            </a:r>
          </a:p>
          <a:p>
            <a:pPr marL="171450" indent="-171450">
              <a:buFont typeface="Arial" panose="020B0604020202020204" pitchFamily="34" charset="0"/>
              <a:buChar char="•"/>
            </a:pPr>
            <a:r>
              <a:rPr lang="en-US" dirty="0"/>
              <a:t>Exploring where your food comes from.</a:t>
            </a:r>
          </a:p>
          <a:p>
            <a:pPr marL="171450" indent="-171450">
              <a:buFont typeface="Arial" panose="020B0604020202020204" pitchFamily="34" charset="0"/>
              <a:buChar char="•"/>
            </a:pPr>
            <a:r>
              <a:rPr lang="en-US" dirty="0"/>
              <a:t>Learning about community resources such as SNAP, WIC and local food banks.</a:t>
            </a:r>
          </a:p>
          <a:p>
            <a:pPr marL="171450" indent="-171450">
              <a:buFont typeface="Arial" panose="020B0604020202020204" pitchFamily="34" charset="0"/>
              <a:buChar char="•"/>
            </a:pPr>
            <a:endParaRPr lang="en-US" dirty="0"/>
          </a:p>
          <a:p>
            <a:r>
              <a:rPr lang="en-US" i="1" dirty="0"/>
              <a:t>Can anyone think of other ways to Connect with Food?</a:t>
            </a:r>
          </a:p>
          <a:p>
            <a:pPr marL="171450" indent="-171450">
              <a:buFont typeface="Arial" panose="020B0604020202020204" pitchFamily="34" charset="0"/>
              <a:buChar char="•"/>
            </a:pPr>
            <a:endParaRPr lang="en-US" dirty="0"/>
          </a:p>
          <a:p>
            <a:r>
              <a:rPr lang="en-US" dirty="0"/>
              <a:t>Preparing foods at home allows you to control the ingredients, their amounts and how the foods are made. By learning cooking, food preparation and meal planning skills, you can identify ways to substitute lower cost ingredients, use lesser amounts in some cases, and increase the nutrition of many dishes by including more fruits and vegetables.</a:t>
            </a:r>
          </a:p>
          <a:p>
            <a:endParaRPr lang="en-US" dirty="0"/>
          </a:p>
          <a:p>
            <a:r>
              <a:rPr lang="en-US" dirty="0"/>
              <a:t>Exploring where your food comes offers you the opportunity to learn how it was grown or raised. It may even inspire you to start a home or community garden.</a:t>
            </a:r>
          </a:p>
          <a:p>
            <a:endParaRPr lang="en-US" dirty="0"/>
          </a:p>
          <a:p>
            <a:r>
              <a:rPr lang="en-US" dirty="0"/>
              <a:t>Food assistance programs like SNAP, WIC, and local food banks may also be available to individuals who are eligible.</a:t>
            </a:r>
          </a:p>
          <a:p>
            <a:endParaRPr lang="en-US" dirty="0"/>
          </a:p>
          <a:p>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not think about this until we get older, but food also connects us to health. </a:t>
            </a:r>
          </a:p>
          <a:p>
            <a:endParaRPr lang="en-US" dirty="0"/>
          </a:p>
          <a:p>
            <a:r>
              <a:rPr lang="en-US" dirty="0"/>
              <a:t>Many factors influence our relationship with food, including health, as well as memories, traditions, seasons and access to food. </a:t>
            </a:r>
          </a:p>
          <a:p>
            <a:endParaRPr lang="en-US" dirty="0"/>
          </a:p>
          <a:p>
            <a:r>
              <a:rPr lang="en-US" dirty="0"/>
              <a:t>While these factors influence the foods we eat, the foods we eat also affect our health. The good news is that we’re never too young or too old to form healthier eating habits.</a:t>
            </a:r>
          </a:p>
          <a:p>
            <a:endParaRPr lang="en-US" dirty="0"/>
          </a:p>
          <a:p>
            <a:r>
              <a:rPr lang="en-US" dirty="0"/>
              <a:t>During our lives, foods may be recommended to help reduce the risk of certain chronic diseases or be prescribed in the treatment of some health conditions. </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is a lot of research linking a healthy eating pattern, which consists of fruits, vegetables, whole grains, lean protein foods, and dairy or fortified soy versions, while also limiting saturated fat, sodium, and added sugars with a reduced risk of diet-related chronic diseases, such as heart disease, Type 2 diabetes, and some types of cancer.</a:t>
            </a:r>
          </a:p>
          <a:p>
            <a:endParaRPr lang="en-US" dirty="0"/>
          </a:p>
          <a:p>
            <a:r>
              <a:rPr lang="en-US" dirty="0">
                <a:cs typeface="Arial" panose="020B0604020202020204" pitchFamily="34" charset="0"/>
              </a:rPr>
              <a:t>(Source: </a:t>
            </a:r>
            <a:r>
              <a:rPr lang="en-US" b="0" dirty="0">
                <a:solidFill>
                  <a:srgbClr val="212121"/>
                </a:solidFill>
                <a:effectLst/>
                <a:latin typeface="Source Sans Pro" panose="020B0503030403020204" pitchFamily="34" charset="0"/>
              </a:rPr>
              <a:t>U.S. Department of Agriculture and U.S. Department of Health and Human Services. Dietary Guidelines for Americans, 2020-2025. 9th Edition. December 2020. Available at </a:t>
            </a:r>
            <a:r>
              <a:rPr lang="en-US" b="0" u="sng" dirty="0">
                <a:solidFill>
                  <a:srgbClr val="4C6FDE"/>
                </a:solidFill>
                <a:effectLst/>
                <a:latin typeface="Source Sans Pro" panose="020B0503030403020204" pitchFamily="34" charset="0"/>
                <a:hlinkClick r:id="rId3"/>
              </a:rPr>
              <a:t>DietaryGuidelines.gov</a:t>
            </a:r>
            <a:r>
              <a:rPr lang="en-US" b="0" dirty="0">
                <a:solidFill>
                  <a:srgbClr val="212121"/>
                </a:solidFill>
                <a:effectLst/>
                <a:latin typeface="Source Sans Pro" panose="020B0503030403020204" pitchFamily="34" charset="0"/>
              </a:rPr>
              <a:t>.</a:t>
            </a:r>
            <a:r>
              <a:rPr lang="en-US" b="0" dirty="0">
                <a:solidFill>
                  <a:srgbClr val="212121"/>
                </a:solidFill>
                <a:effectLst/>
                <a:latin typeface="Source Sans Pro" panose="020B0503030403020204" pitchFamily="34" charset="0"/>
                <a:cs typeface="Arial" panose="020B0604020202020204" pitchFamily="34" charset="0"/>
              </a:rPr>
              <a:t>)</a:t>
            </a:r>
          </a:p>
          <a:p>
            <a:endParaRPr lang="en-US" dirty="0">
              <a:solidFill>
                <a:srgbClr val="212121"/>
              </a:solidFill>
              <a:latin typeface="Source Sans Pro" panose="020B0503030403020204" pitchFamily="34" charset="0"/>
              <a:cs typeface="Arial" panose="020B0604020202020204" pitchFamily="34" charset="0"/>
            </a:endParaRPr>
          </a:p>
          <a:p>
            <a:r>
              <a:rPr lang="en-US" dirty="0"/>
              <a:t>RDNs and NDTRs play a critical role in helping people understand the connection between the foods individuals and communities eat, and how these foods impact health throughout life.</a:t>
            </a:r>
          </a:p>
          <a:p>
            <a:endParaRPr lang="en-US" dirty="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connecting with a Nutrition Expert allows you to receive personalized nutrition information to meet your health goals. </a:t>
            </a:r>
          </a:p>
          <a:p>
            <a:endParaRPr lang="en-US" dirty="0"/>
          </a:p>
          <a:p>
            <a:r>
              <a:rPr lang="en-US" dirty="0"/>
              <a:t>RDNs provide preventive and medical nutrition therapy services, also called MNT, and specialize in different areas, such as diabetes.</a:t>
            </a:r>
          </a:p>
          <a:p>
            <a:endParaRPr lang="en-US" dirty="0"/>
          </a:p>
          <a:p>
            <a:r>
              <a:rPr lang="en-US" dirty="0"/>
              <a:t>MNT is a personalized, nutrition-based treatment plan that involves “assessing a person’s health status, medical history and eating patterns; identifying any dietary issues; and creating a personalized, culturally appropriate and medically supervised nutrition plan to treat or manage one or more health conditions”.  (Source: </a:t>
            </a:r>
            <a:r>
              <a:rPr lang="en-US" dirty="0">
                <a:hlinkClick r:id="rId3"/>
              </a:rPr>
              <a:t>https://www.eatrightpro.org/advocacy/initiatives/medical-nutrition-therapy-act/mnt-infographic</a:t>
            </a:r>
            <a:r>
              <a:rPr lang="en-US" dirty="0"/>
              <a:t>) </a:t>
            </a:r>
          </a:p>
          <a:p>
            <a:endParaRPr lang="en-US" dirty="0"/>
          </a:p>
          <a:p>
            <a:r>
              <a:rPr lang="en-US" dirty="0"/>
              <a:t>RDNs are skilled at helping people adopt a healthy eating pattern that is mindful of their personal food and cultural preferences. (You may have to ask your doctor for a referral to an RDN.)</a:t>
            </a:r>
          </a:p>
          <a:p>
            <a:endParaRPr lang="en-US" dirty="0"/>
          </a:p>
          <a:p>
            <a:endParaRPr lang="en-US" dirty="0"/>
          </a:p>
          <a:p>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cs typeface="Arial" panose="020B0604020202020204" pitchFamily="34" charset="0"/>
              </a:rPr>
              <a:t>To find a Nutrition Expert </a:t>
            </a:r>
            <a:r>
              <a:rPr lang="en-US" dirty="0"/>
              <a:t>who specializes in your unique needs </a:t>
            </a:r>
            <a:r>
              <a:rPr lang="en-US" baseline="0" dirty="0">
                <a:cs typeface="Arial" panose="020B0604020202020204" pitchFamily="34" charset="0"/>
              </a:rPr>
              <a:t>in your area, visit the Academy of Nutrition and Dietetics’ website at </a:t>
            </a:r>
            <a:r>
              <a:rPr lang="en-US" baseline="0" dirty="0">
                <a:cs typeface="Arial" panose="020B0604020202020204" pitchFamily="34" charset="0"/>
                <a:hlinkClick r:id="rId3"/>
              </a:rPr>
              <a:t>www.eatright.org</a:t>
            </a:r>
            <a:r>
              <a:rPr lang="en-US" baseline="0" dirty="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National Nutrition Month®, you’re also encouraged to explore the connection between food and culture.</a:t>
            </a:r>
          </a:p>
          <a:p>
            <a:endParaRPr lang="en-US" dirty="0"/>
          </a:p>
          <a:p>
            <a:r>
              <a:rPr lang="en-US" dirty="0"/>
              <a:t>The foods we grow up eating are often influenced by our family’s culture. </a:t>
            </a:r>
            <a:r>
              <a:rPr lang="en-US" i="1" dirty="0"/>
              <a:t>Do specific foods or celebrations come to mind? Would anyone like to share an example of foods that are special to your family’s traditions?</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543949" cy="369332"/>
          </a:xfrm>
          <a:prstGeom prst="rect">
            <a:avLst/>
          </a:prstGeom>
          <a:noFill/>
        </p:spPr>
        <p:txBody>
          <a:bodyPr wrap="none" rtlCol="0">
            <a:spAutoFit/>
          </a:bodyPr>
          <a:lstStyle/>
          <a:p>
            <a:r>
              <a:rPr lang="en-US" dirty="0">
                <a:solidFill>
                  <a:srgbClr val="B2B2B2"/>
                </a:solidFill>
              </a:rPr>
              <a:t>MARCH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jpe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8.jpe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79061" y="2435835"/>
            <a:ext cx="5561943" cy="4339650"/>
          </a:xfrm>
        </p:spPr>
        <p:txBody>
          <a:bodyPr vert="horz" lIns="0" tIns="0" rIns="0" bIns="0" rtlCol="0">
            <a:spAutoFit/>
          </a:bodyPr>
          <a:lstStyle/>
          <a:p>
            <a:pPr marL="457200" indent="-457200">
              <a:buFont typeface="Arial" panose="020B0604020202020204" pitchFamily="34" charset="0"/>
              <a:buChar char="•"/>
            </a:pPr>
            <a:r>
              <a:rPr lang="en-US" sz="2800" dirty="0">
                <a:solidFill>
                  <a:schemeClr val="accent1"/>
                </a:solidFill>
                <a:latin typeface="+mj-lt"/>
                <a:ea typeface="+mj-ea"/>
                <a:cs typeface="+mj-cs"/>
              </a:rPr>
              <a:t>Experiment with recipes using different ingredients or cooking techniques.</a:t>
            </a:r>
          </a:p>
          <a:p>
            <a:pPr marL="457200" indent="-457200">
              <a:buFont typeface="Arial" panose="020B0604020202020204" pitchFamily="34" charset="0"/>
              <a:buChar char="•"/>
            </a:pPr>
            <a:r>
              <a:rPr lang="en-US" sz="2800" dirty="0">
                <a:solidFill>
                  <a:schemeClr val="accent1"/>
                </a:solidFill>
                <a:latin typeface="+mj-lt"/>
                <a:ea typeface="+mj-ea"/>
                <a:cs typeface="+mj-cs"/>
              </a:rPr>
              <a:t>Include your favorite cultural foods and traditions or try new global flavors.</a:t>
            </a:r>
          </a:p>
          <a:p>
            <a:pPr marL="457200" indent="-457200">
              <a:buFont typeface="Arial" panose="020B0604020202020204" pitchFamily="34" charset="0"/>
              <a:buChar char="•"/>
            </a:pPr>
            <a:r>
              <a:rPr lang="en-US" sz="2800" dirty="0">
                <a:solidFill>
                  <a:schemeClr val="accent1"/>
                </a:solidFill>
                <a:latin typeface="+mj-lt"/>
                <a:ea typeface="+mj-ea"/>
                <a:cs typeface="+mj-cs"/>
              </a:rPr>
              <a:t>Enjoy your meals with family or friends, when possible.</a:t>
            </a:r>
          </a:p>
          <a:p>
            <a:pPr lvl="5"/>
            <a:endParaRPr lang="en-US" sz="28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268553" y="221016"/>
            <a:ext cx="5561943" cy="2031325"/>
          </a:xfrm>
        </p:spPr>
        <p:txBody>
          <a:bodyPr vert="horz"/>
          <a:lstStyle/>
          <a:p>
            <a:r>
              <a:rPr lang="en-US" sz="4400" b="1" dirty="0"/>
              <a:t>Explore the Connection Between Food and Culture.</a:t>
            </a:r>
            <a:endParaRPr lang="en-GB" sz="4400" b="1" dirty="0"/>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448006"/>
            <a:ext cx="5860472" cy="2215991"/>
          </a:xfrm>
        </p:spPr>
        <p:txBody>
          <a:bodyPr vert="horz"/>
          <a:lstStyle/>
          <a:p>
            <a:r>
              <a:rPr lang="en-GB" b="1" i="1" dirty="0"/>
              <a:t>Food Connects Us </a:t>
            </a:r>
            <a:br>
              <a:rPr lang="en-GB" b="1" i="1" dirty="0"/>
            </a:br>
            <a:r>
              <a:rPr lang="en-GB" b="1" dirty="0"/>
              <a:t>to Our </a:t>
            </a:r>
            <a:br>
              <a:rPr lang="en-GB" b="1" dirty="0"/>
            </a:br>
            <a:r>
              <a:rPr lang="en-GB" b="1" dirty="0"/>
              <a:t>Family &amp; Friends</a:t>
            </a:r>
            <a:endParaRPr lang="en-GB" b="1" i="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329038"/>
            <a:ext cx="5860472" cy="2954655"/>
          </a:xfrm>
        </p:spPr>
        <p:txBody>
          <a:bodyPr vert="horz"/>
          <a:lstStyle/>
          <a:p>
            <a:r>
              <a:rPr lang="en-GB" b="1" i="1" dirty="0"/>
              <a:t>Food Connects Us </a:t>
            </a:r>
            <a:br>
              <a:rPr lang="en-GB" b="1" i="1" dirty="0"/>
            </a:br>
            <a:r>
              <a:rPr lang="en-GB" b="1" dirty="0"/>
              <a:t>through each </a:t>
            </a:r>
            <a:br>
              <a:rPr lang="en-GB" b="1" dirty="0"/>
            </a:br>
            <a:r>
              <a:rPr lang="en-GB" b="1" dirty="0"/>
              <a:t>Stage of Life</a:t>
            </a:r>
            <a:br>
              <a:rPr lang="en-GB" b="1" i="1" dirty="0"/>
            </a:br>
            <a:endParaRPr lang="en-GB" b="1" dirty="0"/>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236503" y="490954"/>
            <a:ext cx="6363994" cy="1354217"/>
          </a:xfrm>
        </p:spPr>
        <p:txBody>
          <a:bodyPr vert="horz"/>
          <a:lstStyle/>
          <a:p>
            <a:pPr algn="l"/>
            <a:r>
              <a:rPr lang="en-GB" sz="4400" b="1" dirty="0"/>
              <a:t>Build the Connection Across All Stages of Life</a:t>
            </a:r>
          </a:p>
        </p:txBody>
      </p:sp>
      <p:sp>
        <p:nvSpPr>
          <p:cNvPr id="3" name="Text Placeholder 4">
            <a:extLst>
              <a:ext uri="{FF2B5EF4-FFF2-40B4-BE49-F238E27FC236}">
                <a16:creationId xmlns:a16="http://schemas.microsoft.com/office/drawing/2014/main" id="{FC2E794E-66DB-743C-2680-AEC60233B499}"/>
              </a:ext>
            </a:extLst>
          </p:cNvPr>
          <p:cNvSpPr txBox="1">
            <a:spLocks/>
          </p:cNvSpPr>
          <p:nvPr/>
        </p:nvSpPr>
        <p:spPr>
          <a:xfrm>
            <a:off x="236503" y="2183725"/>
            <a:ext cx="622735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chemeClr val="accent1"/>
                </a:solidFill>
                <a:latin typeface="+mj-lt"/>
                <a:ea typeface="+mj-ea"/>
                <a:cs typeface="+mj-cs"/>
              </a:rPr>
              <a:t>Learn how nutrient needs may change with age.</a:t>
            </a:r>
          </a:p>
          <a:p>
            <a:pPr marL="457200" indent="-457200">
              <a:buFont typeface="Arial" panose="020B0604020202020204" pitchFamily="34" charset="0"/>
              <a:buChar char="•"/>
            </a:pPr>
            <a:r>
              <a:rPr lang="en-US" sz="3200" dirty="0">
                <a:solidFill>
                  <a:schemeClr val="accent1"/>
                </a:solidFill>
                <a:latin typeface="+mj-lt"/>
                <a:ea typeface="+mj-ea"/>
                <a:cs typeface="+mj-cs"/>
              </a:rPr>
              <a:t>Include healthful foods from all food groups.</a:t>
            </a:r>
          </a:p>
          <a:p>
            <a:pPr marL="457200" indent="-457200">
              <a:buFont typeface="Arial" panose="020B0604020202020204" pitchFamily="34" charset="0"/>
              <a:buChar char="•"/>
            </a:pPr>
            <a:r>
              <a:rPr lang="en-US" sz="3200" dirty="0">
                <a:solidFill>
                  <a:schemeClr val="accent1"/>
                </a:solidFill>
                <a:latin typeface="+mj-lt"/>
                <a:ea typeface="+mj-ea"/>
                <a:cs typeface="+mj-cs"/>
              </a:rPr>
              <a:t>Focus on balanced and sustainable eating habits.</a:t>
            </a:r>
          </a:p>
          <a:p>
            <a:pPr lvl="5"/>
            <a:endParaRPr lang="en-US" sz="3200" dirty="0"/>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descr="A black background with orange and green text&#10;&#10;Description automatically generated">
            <a:extLst>
              <a:ext uri="{FF2B5EF4-FFF2-40B4-BE49-F238E27FC236}">
                <a16:creationId xmlns:a16="http://schemas.microsoft.com/office/drawing/2014/main" id="{E9DE8F98-80C4-38D1-7F81-840292298B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97978" y="3265665"/>
            <a:ext cx="6315710" cy="2165985"/>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Questions?</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en-US" sz="9600" b="1" dirty="0">
                <a:solidFill>
                  <a:srgbClr val="C0D446"/>
                </a:solidFill>
                <a:latin typeface="+mn-lt"/>
              </a:rPr>
              <a:t>Thank You!</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p:txBody>
          <a:bodyPr/>
          <a:lstStyle/>
          <a:p>
            <a:r>
              <a:rPr lang="en-US" dirty="0"/>
              <a:t>NationalNutritionMonth.org</a:t>
            </a:r>
          </a:p>
        </p:txBody>
      </p:sp>
      <p:pic>
        <p:nvPicPr>
          <p:cNvPr id="4" name="Picture 3" descr="A black background with orange and green text&#10;&#10;Description automatically generated">
            <a:extLst>
              <a:ext uri="{FF2B5EF4-FFF2-40B4-BE49-F238E27FC236}">
                <a16:creationId xmlns:a16="http://schemas.microsoft.com/office/drawing/2014/main" id="{64ECB9F0-BBA1-EC0F-D411-85F7D5FA23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41" y="1095276"/>
            <a:ext cx="10766263" cy="3692311"/>
          </a:xfrm>
          <a:prstGeom prst="rect">
            <a:avLst/>
          </a:prstGeom>
          <a:noFill/>
          <a:ln>
            <a:noFill/>
          </a:ln>
        </p:spPr>
      </p:pic>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812821"/>
          </a:xfrm>
        </p:spPr>
        <p:txBody>
          <a:bodyPr/>
          <a:lstStyle/>
          <a:p>
            <a:pPr marL="457200" indent="-457200">
              <a:lnSpc>
                <a:spcPct val="150000"/>
              </a:lnSpc>
              <a:buFont typeface="+mj-lt"/>
              <a:buAutoNum type="arabicPeriod"/>
            </a:pPr>
            <a:r>
              <a:rPr lang="en-GB" sz="2800" dirty="0"/>
              <a:t>Identify at least two ways in which </a:t>
            </a:r>
            <a:r>
              <a:rPr lang="en-GB" sz="2800" i="1" dirty="0"/>
              <a:t>Food Connects Us.</a:t>
            </a:r>
          </a:p>
          <a:p>
            <a:pPr marL="457200" indent="-457200">
              <a:lnSpc>
                <a:spcPct val="150000"/>
              </a:lnSpc>
              <a:buFont typeface="+mj-lt"/>
              <a:buAutoNum type="arabicPeriod"/>
            </a:pPr>
            <a:r>
              <a:rPr lang="en-GB" sz="2800" dirty="0"/>
              <a:t>Explain what foods make up a healthy eating pattern.</a:t>
            </a:r>
          </a:p>
          <a:p>
            <a:pPr marL="457200" indent="-457200">
              <a:lnSpc>
                <a:spcPct val="150000"/>
              </a:lnSpc>
              <a:buFont typeface="+mj-lt"/>
              <a:buAutoNum type="arabicPeriod"/>
            </a:pPr>
            <a:r>
              <a:rPr lang="en-GB" sz="2800" dirty="0"/>
              <a:t>Describe ways to explore the connection between food and culture.</a:t>
            </a: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Objectives</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p:txBody>
          <a:bodyPr/>
          <a:lstStyle/>
          <a:p>
            <a:r>
              <a:rPr lang="en-US" sz="4800" b="1" dirty="0"/>
              <a:t>Connect with Food.</a:t>
            </a:r>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4" y="1384614"/>
            <a:ext cx="5561943" cy="4893647"/>
          </a:xfrm>
        </p:spPr>
        <p:txBody>
          <a:bodyPr vert="horz" lIns="0" tIns="0" rIns="0" bIns="0" rtlCol="0">
            <a:spAutoFit/>
          </a:bodyPr>
          <a:lstStyle/>
          <a:p>
            <a:pPr marL="457200" indent="-457200">
              <a:buFont typeface="Arial" panose="020B0604020202020204" pitchFamily="34" charset="0"/>
              <a:buChar char="•"/>
            </a:pPr>
            <a:r>
              <a:rPr lang="en-US" sz="3200" dirty="0">
                <a:solidFill>
                  <a:schemeClr val="accent1"/>
                </a:solidFill>
                <a:latin typeface="+mj-lt"/>
                <a:ea typeface="+mj-ea"/>
                <a:cs typeface="+mj-cs"/>
              </a:rPr>
              <a:t>Learn cooking, food preparation and meal planning skills.</a:t>
            </a:r>
          </a:p>
          <a:p>
            <a:pPr marL="457200" indent="-457200">
              <a:buFont typeface="Arial" panose="020B0604020202020204" pitchFamily="34" charset="0"/>
              <a:buChar char="•"/>
            </a:pPr>
            <a:r>
              <a:rPr lang="en-US" sz="3200" dirty="0">
                <a:solidFill>
                  <a:schemeClr val="accent1"/>
                </a:solidFill>
                <a:latin typeface="+mj-lt"/>
                <a:ea typeface="+mj-ea"/>
                <a:cs typeface="+mj-cs"/>
              </a:rPr>
              <a:t>Explore where your food comes from.</a:t>
            </a:r>
          </a:p>
          <a:p>
            <a:pPr marL="457200" indent="-457200">
              <a:buFont typeface="Arial" panose="020B0604020202020204" pitchFamily="34" charset="0"/>
              <a:buChar char="•"/>
            </a:pPr>
            <a:r>
              <a:rPr lang="en-US" sz="3200" dirty="0">
                <a:solidFill>
                  <a:schemeClr val="accent1"/>
                </a:solidFill>
                <a:latin typeface="+mj-lt"/>
                <a:ea typeface="+mj-ea"/>
                <a:cs typeface="+mj-cs"/>
              </a:rPr>
              <a:t>Learn about community resources such as SNAP, WIC and local food banks.</a:t>
            </a:r>
          </a:p>
          <a:p>
            <a:pPr marL="457200" indent="-457200">
              <a:buFont typeface="Arial" panose="020B0604020202020204" pitchFamily="34" charset="0"/>
              <a:buChar char="•"/>
            </a:pPr>
            <a:endParaRPr lang="en-US" sz="3200" dirty="0">
              <a:solidFill>
                <a:schemeClr val="accent1"/>
              </a:solidFill>
              <a:latin typeface="+mj-lt"/>
              <a:ea typeface="+mj-ea"/>
              <a:cs typeface="+mj-cs"/>
            </a:endParaRPr>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29975" y="2385890"/>
            <a:ext cx="5860472" cy="1477328"/>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algn="ctr"/>
            <a:r>
              <a:rPr lang="en-GB" sz="4800" b="1" i="1" dirty="0">
                <a:ea typeface="+mj-ea"/>
              </a:rPr>
              <a:t>Food Connects Us</a:t>
            </a:r>
            <a:br>
              <a:rPr lang="en-GB" sz="4800" b="1" i="1" dirty="0">
                <a:ea typeface="+mj-ea"/>
              </a:rPr>
            </a:br>
            <a:r>
              <a:rPr lang="en-GB" sz="4800" b="1" dirty="0">
                <a:ea typeface="+mj-ea"/>
              </a:rPr>
              <a:t>to Health</a:t>
            </a: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3" y="166378"/>
            <a:ext cx="6363994" cy="1354217"/>
          </a:xfrm>
        </p:spPr>
        <p:txBody>
          <a:bodyPr vert="horz"/>
          <a:lstStyle/>
          <a:p>
            <a:pPr algn="l"/>
            <a:r>
              <a:rPr lang="en-GB" sz="4400" b="1" dirty="0"/>
              <a:t>Healthy Eating Patterns</a:t>
            </a:r>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solidFill>
                <a:latin typeface="+mj-lt"/>
                <a:ea typeface="+mj-ea"/>
                <a:cs typeface="+mj-cs"/>
              </a:rPr>
              <a:t>Include:</a:t>
            </a:r>
          </a:p>
          <a:p>
            <a:pPr marL="742950" lvl="1" indent="-457200">
              <a:buSzPct val="100000"/>
              <a:buFont typeface="Arial" panose="020B0604020202020204" pitchFamily="34" charset="0"/>
              <a:buChar char="•"/>
            </a:pPr>
            <a:r>
              <a:rPr lang="en-US" sz="3200" dirty="0">
                <a:solidFill>
                  <a:schemeClr val="accent1"/>
                </a:solidFill>
                <a:latin typeface="+mj-lt"/>
                <a:ea typeface="+mj-ea"/>
                <a:cs typeface="+mj-cs"/>
              </a:rPr>
              <a:t>Vegetables</a:t>
            </a:r>
          </a:p>
          <a:p>
            <a:pPr marL="742950" lvl="1" indent="-457200">
              <a:buSzPct val="100000"/>
              <a:buFont typeface="Arial" panose="020B0604020202020204" pitchFamily="34" charset="0"/>
              <a:buChar char="•"/>
            </a:pPr>
            <a:r>
              <a:rPr lang="en-US" sz="3200" dirty="0">
                <a:solidFill>
                  <a:schemeClr val="accent1"/>
                </a:solidFill>
                <a:latin typeface="+mj-lt"/>
                <a:ea typeface="+mj-ea"/>
                <a:cs typeface="+mj-cs"/>
              </a:rPr>
              <a:t>Fruits</a:t>
            </a:r>
          </a:p>
          <a:p>
            <a:pPr marL="742950" lvl="1" indent="-457200">
              <a:buSzPct val="100000"/>
              <a:buFont typeface="Arial" panose="020B0604020202020204" pitchFamily="34" charset="0"/>
              <a:buChar char="•"/>
            </a:pPr>
            <a:r>
              <a:rPr lang="en-US" sz="3200" dirty="0">
                <a:solidFill>
                  <a:schemeClr val="accent1"/>
                </a:solidFill>
                <a:latin typeface="+mj-lt"/>
                <a:ea typeface="+mj-ea"/>
                <a:cs typeface="+mj-cs"/>
              </a:rPr>
              <a:t>Grains, especially whole grains</a:t>
            </a:r>
          </a:p>
          <a:p>
            <a:pPr marL="742950" lvl="1" indent="-457200">
              <a:buSzPct val="100000"/>
              <a:buFont typeface="Arial" panose="020B0604020202020204" pitchFamily="34" charset="0"/>
              <a:buChar char="•"/>
            </a:pPr>
            <a:r>
              <a:rPr lang="en-US" sz="3200" dirty="0">
                <a:solidFill>
                  <a:schemeClr val="accent1"/>
                </a:solidFill>
                <a:latin typeface="+mj-lt"/>
                <a:ea typeface="+mj-ea"/>
                <a:cs typeface="+mj-cs"/>
              </a:rPr>
              <a:t>Lean protein foods</a:t>
            </a:r>
          </a:p>
          <a:p>
            <a:pPr marL="742950" lvl="1" indent="-457200">
              <a:buSzPct val="100000"/>
              <a:buFont typeface="Arial" panose="020B0604020202020204" pitchFamily="34" charset="0"/>
              <a:buChar char="•"/>
            </a:pPr>
            <a:r>
              <a:rPr lang="en-US" sz="3200" dirty="0">
                <a:solidFill>
                  <a:schemeClr val="accent1"/>
                </a:solidFill>
                <a:latin typeface="+mj-lt"/>
                <a:ea typeface="+mj-ea"/>
                <a:cs typeface="+mj-cs"/>
              </a:rPr>
              <a:t>Low-fat or fat-free dairy or fortified soy versions</a:t>
            </a:r>
          </a:p>
          <a:p>
            <a:pPr marL="742950" lvl="1" indent="-457200">
              <a:buFont typeface="Wingdings" panose="05000000000000000000" pitchFamily="2" charset="2"/>
              <a:buChar char="Ø"/>
            </a:pPr>
            <a:endParaRPr lang="en-US" sz="2800" dirty="0">
              <a:solidFill>
                <a:schemeClr val="accent1"/>
              </a:solidFill>
              <a:latin typeface="+mj-lt"/>
              <a:ea typeface="+mj-ea"/>
              <a:cs typeface="+mj-cs"/>
            </a:endParaRPr>
          </a:p>
          <a:p>
            <a:pPr lvl="5"/>
            <a:endParaRPr lang="en-US" sz="3200" dirty="0"/>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latin typeface="+mj-lt"/>
                <a:ea typeface="+mj-ea"/>
                <a:cs typeface="+mj-cs"/>
              </a:rPr>
              <a:t>Limit:</a:t>
            </a:r>
          </a:p>
          <a:p>
            <a:pPr marL="742950" lvl="1" indent="-457200">
              <a:buFont typeface="Arial" panose="020B0604020202020204" pitchFamily="34" charset="0"/>
              <a:buChar char="•"/>
            </a:pPr>
            <a:r>
              <a:rPr lang="en-US" sz="3200" dirty="0">
                <a:solidFill>
                  <a:schemeClr val="bg1"/>
                </a:solidFill>
                <a:latin typeface="+mj-lt"/>
                <a:ea typeface="+mj-ea"/>
                <a:cs typeface="+mj-cs"/>
              </a:rPr>
              <a:t>Added sugars</a:t>
            </a:r>
          </a:p>
          <a:p>
            <a:pPr marL="742950" lvl="1" indent="-457200">
              <a:buFont typeface="Arial" panose="020B0604020202020204" pitchFamily="34" charset="0"/>
              <a:buChar char="•"/>
            </a:pPr>
            <a:r>
              <a:rPr lang="en-US" sz="3200" dirty="0">
                <a:solidFill>
                  <a:schemeClr val="bg1"/>
                </a:solidFill>
                <a:latin typeface="+mj-lt"/>
                <a:ea typeface="+mj-ea"/>
                <a:cs typeface="+mj-cs"/>
              </a:rPr>
              <a:t>Saturated fat</a:t>
            </a:r>
          </a:p>
          <a:p>
            <a:pPr marL="742950" lvl="1" indent="-457200">
              <a:buFont typeface="Arial" panose="020B0604020202020204" pitchFamily="34" charset="0"/>
              <a:buChar char="•"/>
            </a:pPr>
            <a:r>
              <a:rPr lang="en-US" sz="3200" dirty="0">
                <a:solidFill>
                  <a:schemeClr val="bg1"/>
                </a:solidFill>
                <a:latin typeface="+mj-lt"/>
                <a:ea typeface="+mj-ea"/>
                <a:cs typeface="+mj-cs"/>
              </a:rPr>
              <a:t>Sodium</a:t>
            </a:r>
          </a:p>
          <a:p>
            <a:pPr marL="742950" lvl="1" indent="-457200">
              <a:buFont typeface="Wingdings" panose="05000000000000000000" pitchFamily="2" charset="2"/>
              <a:buChar char="Ø"/>
            </a:pPr>
            <a:endParaRPr lang="en-US" sz="3200" dirty="0">
              <a:solidFill>
                <a:schemeClr val="bg1"/>
              </a:solidFill>
              <a:latin typeface="+mj-lt"/>
              <a:ea typeface="+mj-ea"/>
              <a:cs typeface="+mj-cs"/>
            </a:endParaRPr>
          </a:p>
          <a:p>
            <a:pPr lvl="5"/>
            <a:endParaRPr lang="en-US" sz="3200" dirty="0">
              <a:solidFill>
                <a:schemeClr val="bg1"/>
              </a:solidFill>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93495"/>
            <a:ext cx="5561943" cy="4420220"/>
          </a:xfrm>
        </p:spPr>
        <p:txBody>
          <a:bodyPr/>
          <a:lstStyle/>
          <a:p>
            <a:pPr marL="457200" indent="-457200">
              <a:buFont typeface="Arial" panose="020B0604020202020204" pitchFamily="34" charset="0"/>
              <a:buChar char="•"/>
            </a:pPr>
            <a:r>
              <a:rPr lang="en-US" sz="3200" dirty="0">
                <a:solidFill>
                  <a:schemeClr val="accent1"/>
                </a:solidFill>
                <a:latin typeface="+mj-lt"/>
                <a:ea typeface="+mj-ea"/>
                <a:cs typeface="+mj-cs"/>
              </a:rPr>
              <a:t>Ask your doctor for a referral to an RDN.</a:t>
            </a:r>
          </a:p>
          <a:p>
            <a:pPr marL="457200" indent="-457200">
              <a:buFont typeface="Arial" panose="020B0604020202020204" pitchFamily="34" charset="0"/>
              <a:buChar char="•"/>
            </a:pPr>
            <a:r>
              <a:rPr lang="en-US" sz="3200" dirty="0">
                <a:solidFill>
                  <a:schemeClr val="accent1"/>
                </a:solidFill>
                <a:latin typeface="+mj-lt"/>
                <a:ea typeface="+mj-ea"/>
                <a:cs typeface="+mj-cs"/>
              </a:rPr>
              <a:t>Find an RDN who specializes in your unique needs.</a:t>
            </a:r>
          </a:p>
          <a:p>
            <a:pPr marL="457200" indent="-457200">
              <a:buFont typeface="Arial" panose="020B0604020202020204" pitchFamily="34" charset="0"/>
              <a:buChar char="•"/>
            </a:pPr>
            <a:r>
              <a:rPr lang="en-US" sz="3200" dirty="0">
                <a:solidFill>
                  <a:schemeClr val="accent1"/>
                </a:solidFill>
                <a:latin typeface="+mj-lt"/>
                <a:ea typeface="+mj-ea"/>
                <a:cs typeface="+mj-cs"/>
              </a:rPr>
              <a:t>Receive personalized nutrition information to meet your health goals.</a:t>
            </a:r>
          </a:p>
          <a:p>
            <a:pPr lvl="5"/>
            <a:endParaRPr lang="en-US" sz="3200" dirty="0"/>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51627"/>
            <a:ext cx="5561943" cy="1477328"/>
          </a:xfrm>
        </p:spPr>
        <p:txBody>
          <a:bodyPr vert="horz"/>
          <a:lstStyle/>
          <a:p>
            <a:r>
              <a:rPr lang="en-US" sz="4800" b="1" dirty="0"/>
              <a:t>Connect with a Nutrition Expert.</a:t>
            </a:r>
            <a:endParaRPr lang="en-GB" sz="4800" b="1" dirty="0"/>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5400" dirty="0"/>
              <a:t>Find a Nutrition Expert at</a:t>
            </a:r>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0"/>
            <a:ext cx="5860472" cy="1477328"/>
          </a:xfrm>
        </p:spPr>
        <p:txBody>
          <a:bodyPr vert="horz"/>
          <a:lstStyle/>
          <a:p>
            <a:r>
              <a:rPr lang="en-GB" b="1" i="1" dirty="0"/>
              <a:t>Food Connects Us</a:t>
            </a:r>
            <a:br>
              <a:rPr lang="en-GB" b="1" i="1" dirty="0"/>
            </a:br>
            <a:r>
              <a:rPr lang="en-GB" b="1" dirty="0"/>
              <a:t>to Our Culture</a:t>
            </a:r>
            <a:endParaRPr lang="en-GB" b="1" i="1" dirty="0"/>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3187</TotalTime>
  <Words>1910</Words>
  <Application>Microsoft Office PowerPoint</Application>
  <PresentationFormat>Widescreen</PresentationFormat>
  <Paragraphs>181</Paragraphs>
  <Slides>16</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2025</vt:lpstr>
      <vt:lpstr>PowerPoint Presentation</vt:lpstr>
      <vt:lpstr>Objectives</vt:lpstr>
      <vt:lpstr>Connect with Food.</vt:lpstr>
      <vt:lpstr>PowerPoint Presentation</vt:lpstr>
      <vt:lpstr>Healthy Eating Patterns</vt:lpstr>
      <vt:lpstr>Connect with a Nutrition Expert.</vt:lpstr>
      <vt:lpstr>PowerPoint Presentation</vt:lpstr>
      <vt:lpstr>Food Connects Us to Our Culture</vt:lpstr>
      <vt:lpstr>Explore the Connection Between Food and Culture.</vt:lpstr>
      <vt:lpstr>Food Connects Us  to Our  Family &amp; Friends</vt:lpstr>
      <vt:lpstr>Food Connects Us  through each  Stage of Life </vt:lpstr>
      <vt:lpstr>Build the Connection Across All Stages of Life</vt:lpstr>
      <vt:lpstr>National  Nutrition Month®</vt:lpstr>
      <vt:lpstr>National Nutrition Month® 2025</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7</cp:revision>
  <dcterms:created xsi:type="dcterms:W3CDTF">2023-11-10T18:49:27Z</dcterms:created>
  <dcterms:modified xsi:type="dcterms:W3CDTF">2024-12-09T16:58:17Z</dcterms:modified>
</cp:coreProperties>
</file>