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434" r:id="rId6"/>
    <p:sldId id="435" r:id="rId7"/>
    <p:sldId id="479" r:id="rId8"/>
    <p:sldId id="480" r:id="rId9"/>
    <p:sldId id="482" r:id="rId10"/>
    <p:sldId id="487" r:id="rId11"/>
    <p:sldId id="448" r:id="rId12"/>
    <p:sldId id="461" r:id="rId13"/>
    <p:sldId id="477" r:id="rId14"/>
    <p:sldId id="484" r:id="rId15"/>
    <p:sldId id="485" r:id="rId16"/>
    <p:sldId id="489" r:id="rId17"/>
    <p:sldId id="486" r:id="rId18"/>
    <p:sldId id="446" r:id="rId19"/>
    <p:sldId id="453" r:id="rId20"/>
    <p:sldId id="481"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80"/>
            <p14:sldId id="482"/>
            <p14:sldId id="487"/>
            <p14:sldId id="448"/>
            <p14:sldId id="461"/>
            <p14:sldId id="477"/>
            <p14:sldId id="484"/>
            <p14:sldId id="485"/>
            <p14:sldId id="489"/>
            <p14:sldId id="486"/>
            <p14:sldId id="446"/>
            <p14:sldId id="453"/>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7A96-1BFB-A458-52CB-9BE2B3649F6B}" name="Sarah Lee" initials="SL" userId="S::sklemm@eatright.org::c1636b9d-cef1-4ea5-874a-41f64b679b2c" providerId="AD"/>
  <p188:author id="{5A4D38D0-081C-0B3C-9835-B20846598900}" name="Jill Kohn" initials="JK" userId="S::jkohn@eatright.org::e3dab0be-ee4c-4c01-beda-49fbd12399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4C7F72"/>
    <a:srgbClr val="C0D446"/>
    <a:srgbClr val="95006C"/>
    <a:srgbClr val="F0EADA"/>
    <a:srgbClr val="0EB0C6"/>
    <a:srgbClr val="F1F1F1"/>
    <a:srgbClr val="2799D0"/>
    <a:srgbClr val="3680E6"/>
    <a:srgbClr val="566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CC43BA-07A2-4342-B713-118C853076B5}" v="393" dt="2026-01-12T22:13:05.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4" autoAdjust="0"/>
    <p:restoredTop sz="86469" autoAdjust="0"/>
  </p:normalViewPr>
  <p:slideViewPr>
    <p:cSldViewPr snapToGrid="0">
      <p:cViewPr varScale="1">
        <p:scale>
          <a:sx n="53" d="100"/>
          <a:sy n="53" d="100"/>
        </p:scale>
        <p:origin x="101" y="240"/>
      </p:cViewPr>
      <p:guideLst/>
    </p:cSldViewPr>
  </p:slideViewPr>
  <p:outlineViewPr>
    <p:cViewPr>
      <p:scale>
        <a:sx n="33" d="100"/>
        <a:sy n="33" d="100"/>
      </p:scale>
      <p:origin x="0" y="-302"/>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10" d="100"/>
          <a:sy n="110" d="100"/>
        </p:scale>
        <p:origin x="1348" y="-26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e" userId="c1636b9d-cef1-4ea5-874a-41f64b679b2c" providerId="ADAL" clId="{B440CE56-1CC5-4C4C-99E8-077754B388E6}"/>
    <pc:docChg chg="undo redo custSel addSld delSld modSld sldOrd addSection delSection modSection">
      <pc:chgData name="Sarah Lee" userId="c1636b9d-cef1-4ea5-874a-41f64b679b2c" providerId="ADAL" clId="{B440CE56-1CC5-4C4C-99E8-077754B388E6}" dt="2026-01-15T18:46:06.480" v="682" actId="17851"/>
      <pc:docMkLst>
        <pc:docMk/>
      </pc:docMkLst>
      <pc:sldChg chg="modSp mod">
        <pc:chgData name="Sarah Lee" userId="c1636b9d-cef1-4ea5-874a-41f64b679b2c" providerId="ADAL" clId="{B440CE56-1CC5-4C4C-99E8-077754B388E6}" dt="2026-01-08T22:13:49.746" v="135" actId="962"/>
        <pc:sldMkLst>
          <pc:docMk/>
          <pc:sldMk cId="1692747509" sldId="256"/>
        </pc:sldMkLst>
        <pc:graphicFrameChg chg="mod">
          <ac:chgData name="Sarah Lee" userId="c1636b9d-cef1-4ea5-874a-41f64b679b2c" providerId="ADAL" clId="{B440CE56-1CC5-4C4C-99E8-077754B388E6}" dt="2026-01-08T22:13:49.746" v="135" actId="962"/>
          <ac:graphicFrameMkLst>
            <pc:docMk/>
            <pc:sldMk cId="1692747509" sldId="256"/>
            <ac:graphicFrameMk id="2" creationId="{48656432-DCF3-4F28-ABEA-DF5F42B5C2B9}"/>
          </ac:graphicFrameMkLst>
        </pc:graphicFrameChg>
      </pc:sldChg>
      <pc:sldChg chg="addSp delSp modSp mod">
        <pc:chgData name="Sarah Lee" userId="c1636b9d-cef1-4ea5-874a-41f64b679b2c" providerId="ADAL" clId="{B440CE56-1CC5-4C4C-99E8-077754B388E6}" dt="2026-01-12T22:17:19.290" v="681" actId="13244"/>
        <pc:sldMkLst>
          <pc:docMk/>
          <pc:sldMk cId="947817467" sldId="434"/>
        </pc:sldMkLst>
        <pc:spChg chg="add mod ord">
          <ac:chgData name="Sarah Lee" userId="c1636b9d-cef1-4ea5-874a-41f64b679b2c" providerId="ADAL" clId="{B440CE56-1CC5-4C4C-99E8-077754B388E6}" dt="2026-01-12T22:17:19.290" v="681" actId="13244"/>
          <ac:spMkLst>
            <pc:docMk/>
            <pc:sldMk cId="947817467" sldId="434"/>
            <ac:spMk id="7" creationId="{6F2FE4C0-3C5C-96ED-E896-7033D367DBCC}"/>
          </ac:spMkLst>
        </pc:spChg>
        <pc:graphicFrameChg chg="mod">
          <ac:chgData name="Sarah Lee" userId="c1636b9d-cef1-4ea5-874a-41f64b679b2c" providerId="ADAL" clId="{B440CE56-1CC5-4C4C-99E8-077754B388E6}" dt="2026-01-08T21:52:50.720" v="0" actId="962"/>
          <ac:graphicFrameMkLst>
            <pc:docMk/>
            <pc:sldMk cId="947817467" sldId="434"/>
            <ac:graphicFrameMk id="2" creationId="{48656432-DCF3-4F28-ABEA-DF5F42B5C2B9}"/>
          </ac:graphicFrameMkLst>
        </pc:graphicFrameChg>
        <pc:picChg chg="mod">
          <ac:chgData name="Sarah Lee" userId="c1636b9d-cef1-4ea5-874a-41f64b679b2c" providerId="ADAL" clId="{B440CE56-1CC5-4C4C-99E8-077754B388E6}" dt="2026-01-12T22:17:07.329" v="680" actId="962"/>
          <ac:picMkLst>
            <pc:docMk/>
            <pc:sldMk cId="947817467" sldId="434"/>
            <ac:picMk id="6" creationId="{50753DB9-D042-FD98-22FF-CA19F182EEEF}"/>
          </ac:picMkLst>
        </pc:picChg>
      </pc:sldChg>
      <pc:sldChg chg="modSp mod">
        <pc:chgData name="Sarah Lee" userId="c1636b9d-cef1-4ea5-874a-41f64b679b2c" providerId="ADAL" clId="{B440CE56-1CC5-4C4C-99E8-077754B388E6}" dt="2026-01-08T21:54:14.184" v="35" actId="962"/>
        <pc:sldMkLst>
          <pc:docMk/>
          <pc:sldMk cId="2813886155" sldId="435"/>
        </pc:sldMkLst>
        <pc:graphicFrameChg chg="mod">
          <ac:chgData name="Sarah Lee" userId="c1636b9d-cef1-4ea5-874a-41f64b679b2c" providerId="ADAL" clId="{B440CE56-1CC5-4C4C-99E8-077754B388E6}" dt="2026-01-08T21:54:14.184" v="35" actId="962"/>
          <ac:graphicFrameMkLst>
            <pc:docMk/>
            <pc:sldMk cId="2813886155" sldId="435"/>
            <ac:graphicFrameMk id="2" creationId="{48656432-DCF3-4F28-ABEA-DF5F42B5C2B9}"/>
          </ac:graphicFrameMkLst>
        </pc:graphicFrameChg>
      </pc:sldChg>
      <pc:sldChg chg="modSp mod">
        <pc:chgData name="Sarah Lee" userId="c1636b9d-cef1-4ea5-874a-41f64b679b2c" providerId="ADAL" clId="{B440CE56-1CC5-4C4C-99E8-077754B388E6}" dt="2026-01-08T22:02:49.534" v="129" actId="962"/>
        <pc:sldMkLst>
          <pc:docMk/>
          <pc:sldMk cId="1519308017" sldId="446"/>
        </pc:sldMkLst>
        <pc:graphicFrameChg chg="mod">
          <ac:chgData name="Sarah Lee" userId="c1636b9d-cef1-4ea5-874a-41f64b679b2c" providerId="ADAL" clId="{B440CE56-1CC5-4C4C-99E8-077754B388E6}" dt="2026-01-08T22:02:47.212" v="128" actId="962"/>
          <ac:graphicFrameMkLst>
            <pc:docMk/>
            <pc:sldMk cId="1519308017" sldId="446"/>
            <ac:graphicFrameMk id="7" creationId="{17B6B004-143B-4D50-A1E3-92D7747EC6ED}"/>
          </ac:graphicFrameMkLst>
        </pc:graphicFrameChg>
        <pc:picChg chg="mod">
          <ac:chgData name="Sarah Lee" userId="c1636b9d-cef1-4ea5-874a-41f64b679b2c" providerId="ADAL" clId="{B440CE56-1CC5-4C4C-99E8-077754B388E6}" dt="2026-01-08T22:02:49.534" v="129" actId="962"/>
          <ac:picMkLst>
            <pc:docMk/>
            <pc:sldMk cId="1519308017" sldId="446"/>
            <ac:picMk id="6" creationId="{4E6C332B-FB1D-4B62-9D35-81BDB0BEC862}"/>
          </ac:picMkLst>
        </pc:picChg>
      </pc:sldChg>
      <pc:sldChg chg="modSp mod">
        <pc:chgData name="Sarah Lee" userId="c1636b9d-cef1-4ea5-874a-41f64b679b2c" providerId="ADAL" clId="{B440CE56-1CC5-4C4C-99E8-077754B388E6}" dt="2026-01-08T22:56:58.174" v="141" actId="20577"/>
        <pc:sldMkLst>
          <pc:docMk/>
          <pc:sldMk cId="2866615604" sldId="448"/>
        </pc:sldMkLst>
        <pc:spChg chg="mod">
          <ac:chgData name="Sarah Lee" userId="c1636b9d-cef1-4ea5-874a-41f64b679b2c" providerId="ADAL" clId="{B440CE56-1CC5-4C4C-99E8-077754B388E6}" dt="2026-01-08T22:56:58.174" v="141" actId="20577"/>
          <ac:spMkLst>
            <pc:docMk/>
            <pc:sldMk cId="2866615604" sldId="448"/>
            <ac:spMk id="4" creationId="{8031F1E8-1B44-FEAB-26C5-5B02C6935B17}"/>
          </ac:spMkLst>
        </pc:spChg>
        <pc:spChg chg="ord">
          <ac:chgData name="Sarah Lee" userId="c1636b9d-cef1-4ea5-874a-41f64b679b2c" providerId="ADAL" clId="{B440CE56-1CC5-4C4C-99E8-077754B388E6}" dt="2026-01-08T21:58:12.268" v="43"/>
          <ac:spMkLst>
            <pc:docMk/>
            <pc:sldMk cId="2866615604" sldId="448"/>
            <ac:spMk id="5" creationId="{CAEB3477-761B-6617-5136-F65ABF7C1182}"/>
          </ac:spMkLst>
        </pc:spChg>
        <pc:graphicFrameChg chg="mod">
          <ac:chgData name="Sarah Lee" userId="c1636b9d-cef1-4ea5-874a-41f64b679b2c" providerId="ADAL" clId="{B440CE56-1CC5-4C4C-99E8-077754B388E6}" dt="2026-01-08T21:58:05.009" v="41" actId="962"/>
          <ac:graphicFrameMkLst>
            <pc:docMk/>
            <pc:sldMk cId="2866615604" sldId="448"/>
            <ac:graphicFrameMk id="7" creationId="{17B6B004-143B-4D50-A1E3-92D7747EC6ED}"/>
          </ac:graphicFrameMkLst>
        </pc:graphicFrameChg>
        <pc:picChg chg="mod">
          <ac:chgData name="Sarah Lee" userId="c1636b9d-cef1-4ea5-874a-41f64b679b2c" providerId="ADAL" clId="{B440CE56-1CC5-4C4C-99E8-077754B388E6}" dt="2026-01-08T21:58:08.750" v="42" actId="962"/>
          <ac:picMkLst>
            <pc:docMk/>
            <pc:sldMk cId="2866615604" sldId="448"/>
            <ac:picMk id="6" creationId="{91CB9DF5-C3FF-4898-AC23-0741E00858BE}"/>
          </ac:picMkLst>
        </pc:picChg>
      </pc:sldChg>
      <pc:sldChg chg="modSp mod">
        <pc:chgData name="Sarah Lee" userId="c1636b9d-cef1-4ea5-874a-41f64b679b2c" providerId="ADAL" clId="{B440CE56-1CC5-4C4C-99E8-077754B388E6}" dt="2026-01-08T22:02:54.940" v="130" actId="962"/>
        <pc:sldMkLst>
          <pc:docMk/>
          <pc:sldMk cId="2531601740" sldId="453"/>
        </pc:sldMkLst>
        <pc:picChg chg="mod">
          <ac:chgData name="Sarah Lee" userId="c1636b9d-cef1-4ea5-874a-41f64b679b2c" providerId="ADAL" clId="{B440CE56-1CC5-4C4C-99E8-077754B388E6}" dt="2026-01-08T22:02:54.940" v="130" actId="962"/>
          <ac:picMkLst>
            <pc:docMk/>
            <pc:sldMk cId="2531601740" sldId="453"/>
            <ac:picMk id="11" creationId="{2DCDAC78-EF4A-A475-63FF-3FDFB69A6378}"/>
          </ac:picMkLst>
        </pc:picChg>
      </pc:sldChg>
      <pc:sldChg chg="modSp mod">
        <pc:chgData name="Sarah Lee" userId="c1636b9d-cef1-4ea5-874a-41f64b679b2c" providerId="ADAL" clId="{B440CE56-1CC5-4C4C-99E8-077754B388E6}" dt="2026-01-08T21:58:36.923" v="46" actId="33553"/>
        <pc:sldMkLst>
          <pc:docMk/>
          <pc:sldMk cId="3082319037" sldId="461"/>
        </pc:sldMkLst>
        <pc:spChg chg="mod">
          <ac:chgData name="Sarah Lee" userId="c1636b9d-cef1-4ea5-874a-41f64b679b2c" providerId="ADAL" clId="{B440CE56-1CC5-4C4C-99E8-077754B388E6}" dt="2026-01-08T21:58:36.923" v="46" actId="33553"/>
          <ac:spMkLst>
            <pc:docMk/>
            <pc:sldMk cId="3082319037" sldId="461"/>
            <ac:spMk id="4" creationId="{5CFF9B4D-4725-C5E8-9623-596ABB5CD044}"/>
          </ac:spMkLst>
        </pc:spChg>
        <pc:graphicFrameChg chg="mod">
          <ac:chgData name="Sarah Lee" userId="c1636b9d-cef1-4ea5-874a-41f64b679b2c" providerId="ADAL" clId="{B440CE56-1CC5-4C4C-99E8-077754B388E6}" dt="2026-01-08T21:58:19.632" v="44" actId="962"/>
          <ac:graphicFrameMkLst>
            <pc:docMk/>
            <pc:sldMk cId="3082319037" sldId="461"/>
            <ac:graphicFrameMk id="5" creationId="{370945D0-5830-4482-AF4C-00ACC471C1B6}"/>
          </ac:graphicFrameMkLst>
        </pc:graphicFrameChg>
        <pc:picChg chg="mod">
          <ac:chgData name="Sarah Lee" userId="c1636b9d-cef1-4ea5-874a-41f64b679b2c" providerId="ADAL" clId="{B440CE56-1CC5-4C4C-99E8-077754B388E6}" dt="2026-01-08T21:58:25.073" v="45" actId="962"/>
          <ac:picMkLst>
            <pc:docMk/>
            <pc:sldMk cId="3082319037" sldId="461"/>
            <ac:picMk id="8" creationId="{EB1C3874-2E9B-1649-E74F-A1CA0FF69B9F}"/>
          </ac:picMkLst>
        </pc:picChg>
      </pc:sldChg>
      <pc:sldChg chg="modSp mod">
        <pc:chgData name="Sarah Lee" userId="c1636b9d-cef1-4ea5-874a-41f64b679b2c" providerId="ADAL" clId="{B440CE56-1CC5-4C4C-99E8-077754B388E6}" dt="2026-01-08T21:58:53.342" v="49" actId="962"/>
        <pc:sldMkLst>
          <pc:docMk/>
          <pc:sldMk cId="491620081" sldId="477"/>
        </pc:sldMkLst>
        <pc:graphicFrameChg chg="mod">
          <ac:chgData name="Sarah Lee" userId="c1636b9d-cef1-4ea5-874a-41f64b679b2c" providerId="ADAL" clId="{B440CE56-1CC5-4C4C-99E8-077754B388E6}" dt="2026-01-08T21:58:53.342" v="49" actId="962"/>
          <ac:graphicFrameMkLst>
            <pc:docMk/>
            <pc:sldMk cId="491620081" sldId="477"/>
            <ac:graphicFrameMk id="4" creationId="{50739B86-31F5-4209-9557-88404317449B}"/>
          </ac:graphicFrameMkLst>
        </pc:graphicFrameChg>
        <pc:picChg chg="mod">
          <ac:chgData name="Sarah Lee" userId="c1636b9d-cef1-4ea5-874a-41f64b679b2c" providerId="ADAL" clId="{B440CE56-1CC5-4C4C-99E8-077754B388E6}" dt="2026-01-08T21:58:49.994" v="48" actId="962"/>
          <ac:picMkLst>
            <pc:docMk/>
            <pc:sldMk cId="491620081" sldId="477"/>
            <ac:picMk id="7" creationId="{E9483347-1586-25D3-E8C9-075ABCFAA978}"/>
          </ac:picMkLst>
        </pc:picChg>
        <pc:picChg chg="mod">
          <ac:chgData name="Sarah Lee" userId="c1636b9d-cef1-4ea5-874a-41f64b679b2c" providerId="ADAL" clId="{B440CE56-1CC5-4C4C-99E8-077754B388E6}" dt="2026-01-08T21:58:48.121" v="47" actId="962"/>
          <ac:picMkLst>
            <pc:docMk/>
            <pc:sldMk cId="491620081" sldId="477"/>
            <ac:picMk id="18" creationId="{94E78488-8129-4254-9BE9-7F5A4B282358}"/>
          </ac:picMkLst>
        </pc:picChg>
      </pc:sldChg>
      <pc:sldChg chg="modSp mod">
        <pc:chgData name="Sarah Lee" userId="c1636b9d-cef1-4ea5-874a-41f64b679b2c" providerId="ADAL" clId="{B440CE56-1CC5-4C4C-99E8-077754B388E6}" dt="2026-01-08T22:56:53.530" v="139" actId="20577"/>
        <pc:sldMkLst>
          <pc:docMk/>
          <pc:sldMk cId="4197535620" sldId="479"/>
        </pc:sldMkLst>
        <pc:spChg chg="mod">
          <ac:chgData name="Sarah Lee" userId="c1636b9d-cef1-4ea5-874a-41f64b679b2c" providerId="ADAL" clId="{B440CE56-1CC5-4C4C-99E8-077754B388E6}" dt="2026-01-08T22:56:53.530" v="139" actId="20577"/>
          <ac:spMkLst>
            <pc:docMk/>
            <pc:sldMk cId="4197535620" sldId="479"/>
            <ac:spMk id="4" creationId="{38A0F06C-3305-A374-43F9-D8536915DE5C}"/>
          </ac:spMkLst>
        </pc:spChg>
        <pc:picChg chg="mod">
          <ac:chgData name="Sarah Lee" userId="c1636b9d-cef1-4ea5-874a-41f64b679b2c" providerId="ADAL" clId="{B440CE56-1CC5-4C4C-99E8-077754B388E6}" dt="2026-01-08T21:55:37.474" v="36" actId="962"/>
          <ac:picMkLst>
            <pc:docMk/>
            <pc:sldMk cId="4197535620" sldId="479"/>
            <ac:picMk id="9" creationId="{3FC2905F-27CA-3B88-CA9A-66523C1F852A}"/>
          </ac:picMkLst>
        </pc:picChg>
      </pc:sldChg>
      <pc:sldChg chg="addSp delSp modSp mod modClrScheme chgLayout">
        <pc:chgData name="Sarah Lee" userId="c1636b9d-cef1-4ea5-874a-41f64b679b2c" providerId="ADAL" clId="{B440CE56-1CC5-4C4C-99E8-077754B388E6}" dt="2026-01-09T22:32:36.768" v="210" actId="20577"/>
        <pc:sldMkLst>
          <pc:docMk/>
          <pc:sldMk cId="3123383313" sldId="480"/>
        </pc:sldMkLst>
        <pc:spChg chg="add mod ord">
          <ac:chgData name="Sarah Lee" userId="c1636b9d-cef1-4ea5-874a-41f64b679b2c" providerId="ADAL" clId="{B440CE56-1CC5-4C4C-99E8-077754B388E6}" dt="2026-01-09T22:32:04.540" v="206" actId="20577"/>
          <ac:spMkLst>
            <pc:docMk/>
            <pc:sldMk cId="3123383313" sldId="480"/>
            <ac:spMk id="6" creationId="{42AB3E10-A3D2-396D-D811-B966D6D3EEF3}"/>
          </ac:spMkLst>
        </pc:spChg>
        <pc:spChg chg="add mod ord">
          <ac:chgData name="Sarah Lee" userId="c1636b9d-cef1-4ea5-874a-41f64b679b2c" providerId="ADAL" clId="{B440CE56-1CC5-4C4C-99E8-077754B388E6}" dt="2026-01-09T22:32:36.768" v="210" actId="20577"/>
          <ac:spMkLst>
            <pc:docMk/>
            <pc:sldMk cId="3123383313" sldId="480"/>
            <ac:spMk id="7" creationId="{5EF8BA51-C9BE-606F-6F87-695728F0CF43}"/>
          </ac:spMkLst>
        </pc:spChg>
        <pc:spChg chg="mod ord">
          <ac:chgData name="Sarah Lee" userId="c1636b9d-cef1-4ea5-874a-41f64b679b2c" providerId="ADAL" clId="{B440CE56-1CC5-4C4C-99E8-077754B388E6}" dt="2026-01-09T22:31:46.380" v="202" actId="700"/>
          <ac:spMkLst>
            <pc:docMk/>
            <pc:sldMk cId="3123383313" sldId="480"/>
            <ac:spMk id="12" creationId="{71E25908-E670-8204-9AF6-C6E23497BD28}"/>
          </ac:spMkLst>
        </pc:spChg>
      </pc:sldChg>
      <pc:sldChg chg="modSp mod">
        <pc:chgData name="Sarah Lee" userId="c1636b9d-cef1-4ea5-874a-41f64b679b2c" providerId="ADAL" clId="{B440CE56-1CC5-4C4C-99E8-077754B388E6}" dt="2026-01-08T22:03:00.390" v="131" actId="962"/>
        <pc:sldMkLst>
          <pc:docMk/>
          <pc:sldMk cId="4114515310" sldId="481"/>
        </pc:sldMkLst>
        <pc:graphicFrameChg chg="mod">
          <ac:chgData name="Sarah Lee" userId="c1636b9d-cef1-4ea5-874a-41f64b679b2c" providerId="ADAL" clId="{B440CE56-1CC5-4C4C-99E8-077754B388E6}" dt="2026-01-08T22:03:00.390" v="131" actId="962"/>
          <ac:graphicFrameMkLst>
            <pc:docMk/>
            <pc:sldMk cId="4114515310" sldId="481"/>
            <ac:graphicFrameMk id="4" creationId="{50739B86-31F5-4209-9557-88404317449B}"/>
          </ac:graphicFrameMkLst>
        </pc:graphicFrameChg>
      </pc:sldChg>
      <pc:sldChg chg="modSp mod">
        <pc:chgData name="Sarah Lee" userId="c1636b9d-cef1-4ea5-874a-41f64b679b2c" providerId="ADAL" clId="{B440CE56-1CC5-4C4C-99E8-077754B388E6}" dt="2026-01-08T21:57:36.542" v="37" actId="962"/>
        <pc:sldMkLst>
          <pc:docMk/>
          <pc:sldMk cId="3386623989" sldId="482"/>
        </pc:sldMkLst>
        <pc:picChg chg="mod">
          <ac:chgData name="Sarah Lee" userId="c1636b9d-cef1-4ea5-874a-41f64b679b2c" providerId="ADAL" clId="{B440CE56-1CC5-4C4C-99E8-077754B388E6}" dt="2026-01-08T21:57:36.542" v="37" actId="962"/>
          <ac:picMkLst>
            <pc:docMk/>
            <pc:sldMk cId="3386623989" sldId="482"/>
            <ac:picMk id="12" creationId="{E5222A0C-799F-D18A-A217-FE8FA7C289D5}"/>
          </ac:picMkLst>
        </pc:picChg>
      </pc:sldChg>
      <pc:sldChg chg="modSp mod">
        <pc:chgData name="Sarah Lee" userId="c1636b9d-cef1-4ea5-874a-41f64b679b2c" providerId="ADAL" clId="{B440CE56-1CC5-4C4C-99E8-077754B388E6}" dt="2026-01-08T21:59:02.991" v="50" actId="962"/>
        <pc:sldMkLst>
          <pc:docMk/>
          <pc:sldMk cId="848728385" sldId="484"/>
        </pc:sldMkLst>
        <pc:picChg chg="mod">
          <ac:chgData name="Sarah Lee" userId="c1636b9d-cef1-4ea5-874a-41f64b679b2c" providerId="ADAL" clId="{B440CE56-1CC5-4C4C-99E8-077754B388E6}" dt="2026-01-08T21:59:02.991" v="50" actId="962"/>
          <ac:picMkLst>
            <pc:docMk/>
            <pc:sldMk cId="848728385" sldId="484"/>
            <ac:picMk id="5" creationId="{2511B4BB-48B7-732D-6709-3903126A090F}"/>
          </ac:picMkLst>
        </pc:picChg>
      </pc:sldChg>
      <pc:sldChg chg="modSp mod">
        <pc:chgData name="Sarah Lee" userId="c1636b9d-cef1-4ea5-874a-41f64b679b2c" providerId="ADAL" clId="{B440CE56-1CC5-4C4C-99E8-077754B388E6}" dt="2026-01-08T21:59:08.900" v="51" actId="962"/>
        <pc:sldMkLst>
          <pc:docMk/>
          <pc:sldMk cId="1241434540" sldId="485"/>
        </pc:sldMkLst>
        <pc:picChg chg="mod">
          <ac:chgData name="Sarah Lee" userId="c1636b9d-cef1-4ea5-874a-41f64b679b2c" providerId="ADAL" clId="{B440CE56-1CC5-4C4C-99E8-077754B388E6}" dt="2026-01-08T21:59:08.900" v="51" actId="962"/>
          <ac:picMkLst>
            <pc:docMk/>
            <pc:sldMk cId="1241434540" sldId="485"/>
            <ac:picMk id="15" creationId="{C1CE7FC2-6946-76AF-4AFB-D1B34311E762}"/>
          </ac:picMkLst>
        </pc:picChg>
      </pc:sldChg>
      <pc:sldChg chg="modSp mod">
        <pc:chgData name="Sarah Lee" userId="c1636b9d-cef1-4ea5-874a-41f64b679b2c" providerId="ADAL" clId="{B440CE56-1CC5-4C4C-99E8-077754B388E6}" dt="2026-01-08T22:02:36.878" v="127" actId="962"/>
        <pc:sldMkLst>
          <pc:docMk/>
          <pc:sldMk cId="3065000567" sldId="486"/>
        </pc:sldMkLst>
        <pc:picChg chg="mod">
          <ac:chgData name="Sarah Lee" userId="c1636b9d-cef1-4ea5-874a-41f64b679b2c" providerId="ADAL" clId="{B440CE56-1CC5-4C4C-99E8-077754B388E6}" dt="2026-01-08T22:02:36.878" v="127" actId="962"/>
          <ac:picMkLst>
            <pc:docMk/>
            <pc:sldMk cId="3065000567" sldId="486"/>
            <ac:picMk id="5" creationId="{95C77D43-9D2F-99D7-2D54-0AC39B1F7F80}"/>
          </ac:picMkLst>
        </pc:picChg>
      </pc:sldChg>
      <pc:sldChg chg="addSp delSp modSp add mod ord modClrScheme chgLayout">
        <pc:chgData name="Sarah Lee" userId="c1636b9d-cef1-4ea5-874a-41f64b679b2c" providerId="ADAL" clId="{B440CE56-1CC5-4C4C-99E8-077754B388E6}" dt="2026-01-09T22:36:59.267" v="227" actId="1076"/>
        <pc:sldMkLst>
          <pc:docMk/>
          <pc:sldMk cId="825548295" sldId="487"/>
        </pc:sldMkLst>
        <pc:spChg chg="mod ord">
          <ac:chgData name="Sarah Lee" userId="c1636b9d-cef1-4ea5-874a-41f64b679b2c" providerId="ADAL" clId="{B440CE56-1CC5-4C4C-99E8-077754B388E6}" dt="2026-01-09T22:36:59.267" v="227" actId="1076"/>
          <ac:spMkLst>
            <pc:docMk/>
            <pc:sldMk cId="825548295" sldId="487"/>
            <ac:spMk id="4" creationId="{A674481D-D4DB-8F62-4F6D-A0E0DB68894A}"/>
          </ac:spMkLst>
        </pc:spChg>
        <pc:spChg chg="mod ord">
          <ac:chgData name="Sarah Lee" userId="c1636b9d-cef1-4ea5-874a-41f64b679b2c" providerId="ADAL" clId="{B440CE56-1CC5-4C4C-99E8-077754B388E6}" dt="2026-01-09T22:36:53.818" v="226" actId="403"/>
          <ac:spMkLst>
            <pc:docMk/>
            <pc:sldMk cId="825548295" sldId="487"/>
            <ac:spMk id="5" creationId="{1A51B697-B2D8-1288-CFAB-2517F6FCCF1A}"/>
          </ac:spMkLst>
        </pc:spChg>
        <pc:picChg chg="add mod ord modCrop">
          <ac:chgData name="Sarah Lee" userId="c1636b9d-cef1-4ea5-874a-41f64b679b2c" providerId="ADAL" clId="{B440CE56-1CC5-4C4C-99E8-077754B388E6}" dt="2026-01-09T22:36:00.727" v="219" actId="700"/>
          <ac:picMkLst>
            <pc:docMk/>
            <pc:sldMk cId="825548295" sldId="487"/>
            <ac:picMk id="11" creationId="{E9D6F2DD-BE37-C875-4F23-40C8FF57A62D}"/>
          </ac:picMkLst>
        </pc:picChg>
      </pc:sldChg>
      <pc:sldChg chg="addSp delSp modSp add mod">
        <pc:chgData name="Sarah Lee" userId="c1636b9d-cef1-4ea5-874a-41f64b679b2c" providerId="ADAL" clId="{B440CE56-1CC5-4C4C-99E8-077754B388E6}" dt="2026-01-12T22:14:53.110" v="677" actId="13244"/>
        <pc:sldMkLst>
          <pc:docMk/>
          <pc:sldMk cId="2577877920" sldId="489"/>
        </pc:sldMkLst>
        <pc:spChg chg="mod">
          <ac:chgData name="Sarah Lee" userId="c1636b9d-cef1-4ea5-874a-41f64b679b2c" providerId="ADAL" clId="{B440CE56-1CC5-4C4C-99E8-077754B388E6}" dt="2026-01-12T22:12:31.354" v="656" actId="20577"/>
          <ac:spMkLst>
            <pc:docMk/>
            <pc:sldMk cId="2577877920" sldId="489"/>
            <ac:spMk id="2" creationId="{7E1C4325-9852-4563-837A-3EA01504A3CE}"/>
          </ac:spMkLst>
        </pc:spChg>
        <pc:spChg chg="add mod">
          <ac:chgData name="Sarah Lee" userId="c1636b9d-cef1-4ea5-874a-41f64b679b2c" providerId="ADAL" clId="{B440CE56-1CC5-4C4C-99E8-077754B388E6}" dt="2026-01-12T22:13:24.608" v="661" actId="404"/>
          <ac:spMkLst>
            <pc:docMk/>
            <pc:sldMk cId="2577877920" sldId="489"/>
            <ac:spMk id="4" creationId="{0B635D76-ACB0-C75D-4D8B-63F95F6AB9BF}"/>
          </ac:spMkLst>
        </pc:spChg>
        <pc:spChg chg="mod ord">
          <ac:chgData name="Sarah Lee" userId="c1636b9d-cef1-4ea5-874a-41f64b679b2c" providerId="ADAL" clId="{B440CE56-1CC5-4C4C-99E8-077754B388E6}" dt="2026-01-12T22:14:23.326" v="672" actId="13244"/>
          <ac:spMkLst>
            <pc:docMk/>
            <pc:sldMk cId="2577877920" sldId="489"/>
            <ac:spMk id="6" creationId="{AF0AF51A-52A7-45FC-A6A5-CEAB0E5A84D7}"/>
          </ac:spMkLst>
        </pc:spChg>
        <pc:spChg chg="mod">
          <ac:chgData name="Sarah Lee" userId="c1636b9d-cef1-4ea5-874a-41f64b679b2c" providerId="ADAL" clId="{B440CE56-1CC5-4C4C-99E8-077754B388E6}" dt="2026-01-12T22:14:09.677" v="670" actId="962"/>
          <ac:spMkLst>
            <pc:docMk/>
            <pc:sldMk cId="2577877920" sldId="489"/>
            <ac:spMk id="8" creationId="{02AC1828-494B-47E6-A8F8-070CAC62854D}"/>
          </ac:spMkLst>
        </pc:spChg>
        <pc:spChg chg="mod">
          <ac:chgData name="Sarah Lee" userId="c1636b9d-cef1-4ea5-874a-41f64b679b2c" providerId="ADAL" clId="{B440CE56-1CC5-4C4C-99E8-077754B388E6}" dt="2026-01-12T22:14:06.924" v="669" actId="962"/>
          <ac:spMkLst>
            <pc:docMk/>
            <pc:sldMk cId="2577877920" sldId="489"/>
            <ac:spMk id="9" creationId="{C8FEC6DB-06C4-4FA6-BF39-86E11AED6C5A}"/>
          </ac:spMkLst>
        </pc:spChg>
        <pc:spChg chg="mod ord">
          <ac:chgData name="Sarah Lee" userId="c1636b9d-cef1-4ea5-874a-41f64b679b2c" providerId="ADAL" clId="{B440CE56-1CC5-4C4C-99E8-077754B388E6}" dt="2026-01-12T22:14:53.110" v="677" actId="13244"/>
          <ac:spMkLst>
            <pc:docMk/>
            <pc:sldMk cId="2577877920" sldId="489"/>
            <ac:spMk id="10" creationId="{D8BE0F90-CEBE-4560-BCAC-4A9A022E1F2A}"/>
          </ac:spMkLst>
        </pc:spChg>
        <pc:spChg chg="mod ord">
          <ac:chgData name="Sarah Lee" userId="c1636b9d-cef1-4ea5-874a-41f64b679b2c" providerId="ADAL" clId="{B440CE56-1CC5-4C4C-99E8-077754B388E6}" dt="2026-01-12T22:14:29.816" v="673" actId="13244"/>
          <ac:spMkLst>
            <pc:docMk/>
            <pc:sldMk cId="2577877920" sldId="489"/>
            <ac:spMk id="11" creationId="{591CF256-B39B-44C6-9B10-A2272F7F6225}"/>
          </ac:spMkLst>
        </pc:spChg>
        <pc:spChg chg="mod">
          <ac:chgData name="Sarah Lee" userId="c1636b9d-cef1-4ea5-874a-41f64b679b2c" providerId="ADAL" clId="{B440CE56-1CC5-4C4C-99E8-077754B388E6}" dt="2026-01-12T22:14:05.038" v="668" actId="962"/>
          <ac:spMkLst>
            <pc:docMk/>
            <pc:sldMk cId="2577877920" sldId="489"/>
            <ac:spMk id="12" creationId="{B000364E-85AD-4881-B20F-7AD1C5D9BBDE}"/>
          </ac:spMkLst>
        </pc:spChg>
        <pc:spChg chg="mod ord">
          <ac:chgData name="Sarah Lee" userId="c1636b9d-cef1-4ea5-874a-41f64b679b2c" providerId="ADAL" clId="{B440CE56-1CC5-4C4C-99E8-077754B388E6}" dt="2026-01-12T22:14:44.678" v="676" actId="13244"/>
          <ac:spMkLst>
            <pc:docMk/>
            <pc:sldMk cId="2577877920" sldId="489"/>
            <ac:spMk id="13" creationId="{57AF6D17-3157-48AB-8CC8-D98E7ED3CD0B}"/>
          </ac:spMkLst>
        </pc:spChg>
        <pc:spChg chg="mod ord">
          <ac:chgData name="Sarah Lee" userId="c1636b9d-cef1-4ea5-874a-41f64b679b2c" providerId="ADAL" clId="{B440CE56-1CC5-4C4C-99E8-077754B388E6}" dt="2026-01-12T22:14:35.342" v="674" actId="13244"/>
          <ac:spMkLst>
            <pc:docMk/>
            <pc:sldMk cId="2577877920" sldId="489"/>
            <ac:spMk id="14" creationId="{5FADFFD9-93BF-445D-979F-50D0D628A48E}"/>
          </ac:spMkLst>
        </pc:spChg>
        <pc:spChg chg="mod">
          <ac:chgData name="Sarah Lee" userId="c1636b9d-cef1-4ea5-874a-41f64b679b2c" providerId="ADAL" clId="{B440CE56-1CC5-4C4C-99E8-077754B388E6}" dt="2026-01-12T22:13:59.761" v="667" actId="962"/>
          <ac:spMkLst>
            <pc:docMk/>
            <pc:sldMk cId="2577877920" sldId="489"/>
            <ac:spMk id="15" creationId="{B4AE1C6A-FAAA-4F28-9810-3673F539FAA2}"/>
          </ac:spMkLst>
        </pc:spChg>
        <pc:spChg chg="mod ord">
          <ac:chgData name="Sarah Lee" userId="c1636b9d-cef1-4ea5-874a-41f64b679b2c" providerId="ADAL" clId="{B440CE56-1CC5-4C4C-99E8-077754B388E6}" dt="2026-01-12T22:14:17.307" v="671" actId="13244"/>
          <ac:spMkLst>
            <pc:docMk/>
            <pc:sldMk cId="2577877920" sldId="489"/>
            <ac:spMk id="16" creationId="{36CC7D87-9389-4A34-B843-011E90CCBD97}"/>
          </ac:spMkLst>
        </pc:spChg>
        <pc:spChg chg="mod ord">
          <ac:chgData name="Sarah Lee" userId="c1636b9d-cef1-4ea5-874a-41f64b679b2c" providerId="ADAL" clId="{B440CE56-1CC5-4C4C-99E8-077754B388E6}" dt="2026-01-12T22:14:40.115" v="675" actId="13244"/>
          <ac:spMkLst>
            <pc:docMk/>
            <pc:sldMk cId="2577877920" sldId="489"/>
            <ac:spMk id="17" creationId="{D57CB4EE-0372-4B02-AE1B-7010EA63C0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dphp.health.gov/our-work/nutrition-physical-activity/physical-activity-guidelines/current-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tright.org/food/home-food-safe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When we talk about nutrition, the foods and drinks we consume get a lot of attention. But there are a variety of things we can do to create healthy habits.</a:t>
            </a:r>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40675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example, include physical activity in ways that work for you.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Whether you enjoy group activities or those that you can do alone – there are so many ways to be physically active, from walking and bicycling, to fitness classes and sports.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Physical activity can help improve our mood and manage stress. It also has been shown to reduce the risk of chronic diseases such as heart disease and high blood pressure.</a:t>
            </a:r>
          </a:p>
          <a:p>
            <a:endParaRPr lang="en-US" sz="1200" b="0" i="0" kern="1200" dirty="0">
              <a:solidFill>
                <a:schemeClr val="tx1"/>
              </a:solidFill>
              <a:effectLst/>
              <a:latin typeface="+mn-lt"/>
              <a:ea typeface="Calibri" panose="020F0502020204030204"/>
              <a:cs typeface="Calibri" panose="020F0502020204030204"/>
            </a:endParaRPr>
          </a:p>
          <a:p>
            <a:r>
              <a:rPr lang="en-US" dirty="0">
                <a:ea typeface="Calibri" panose="020F0502020204030204"/>
                <a:cs typeface="Calibri" panose="020F0502020204030204"/>
              </a:rPr>
              <a:t>Children and adolescents are encouraged to be physically active for at least one hour every day.</a:t>
            </a:r>
          </a:p>
          <a:p>
            <a:endParaRPr lang="en-US" dirty="0"/>
          </a:p>
          <a:p>
            <a:r>
              <a:rPr lang="en-US" dirty="0"/>
              <a:t>For adults, the recommendation is</a:t>
            </a:r>
            <a:r>
              <a:rPr lang="en-US" sz="1200" b="0" i="0" kern="1200" dirty="0">
                <a:solidFill>
                  <a:schemeClr val="tx1"/>
                </a:solidFill>
                <a:effectLst/>
                <a:latin typeface="+mn-lt"/>
                <a:ea typeface="+mn-ea"/>
                <a:cs typeface="+mn-cs"/>
              </a:rPr>
              <a:t> to get 150 minutes or more of moderate-intensity physical activity each week. But any type and amount of activity is better than none.</a:t>
            </a:r>
          </a:p>
          <a:p>
            <a:endParaRPr lang="en-US" dirty="0">
              <a:ea typeface="Calibri"/>
              <a:cs typeface="Calibri"/>
            </a:endParaRPr>
          </a:p>
          <a:p>
            <a:r>
              <a:rPr lang="en-US">
                <a:ea typeface="Calibri"/>
                <a:cs typeface="Calibri"/>
              </a:rPr>
              <a:t>More information on the types of physical activity that are recommended can be found in the 2018 Physical Activity Guidelines for Americans. </a:t>
            </a:r>
            <a:r>
              <a:rPr lang="en-US" dirty="0">
                <a:hlinkClick r:id="rId3"/>
              </a:rPr>
              <a:t>https://odphp.health.gov/our-work/nutrition-physical-activity/physical-activity-guidelines/current-guidelines</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237922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Safe food practices are also important when we think about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Certain groups of people are at a higher risk of serious side effects from foodborne illness. This includes individuals with a compromised immune system, children, older adults and individuals who are pregnant. These groups should avoid high-risk foods such as raw or unpasteurized dairy products, raw or undercooked eggs, raw sprouts and undercooked or raw meat, poultry and seafood.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378689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can reduce your risk of foodborne illness by following four steps at home: clean, separate, cook and chill.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Cleaning includes handwashing. Handwashing is an easy </a:t>
            </a:r>
            <a:r>
              <a:rPr lang="en-US" sz="1200" kern="1200" dirty="0">
                <a:solidFill>
                  <a:schemeClr val="tx1"/>
                </a:solidFill>
                <a:effectLst/>
                <a:latin typeface="+mn-lt"/>
                <a:ea typeface="+mn-ea"/>
                <a:cs typeface="+mn-cs"/>
              </a:rPr>
              <a:t>and effective way to prevent the spread of germs, including those that cause foodborne illness. </a:t>
            </a:r>
            <a:r>
              <a:rPr lang="en-US" dirty="0"/>
              <a:t>Use soap and clean water to wash hands for a minimum of 20 seconds. It’s</a:t>
            </a:r>
            <a:r>
              <a:rPr lang="en-US" sz="1200" kern="1200" dirty="0">
                <a:solidFill>
                  <a:schemeClr val="tx1"/>
                </a:solidFill>
                <a:effectLst/>
                <a:latin typeface="+mn-lt"/>
                <a:ea typeface="+mn-ea"/>
                <a:cs typeface="+mn-cs"/>
              </a:rPr>
              <a:t> also important to keep kitchen surfaces clean, like countertops, cutting boards, utensils, sinks and appliances.</a:t>
            </a:r>
            <a:endParaRPr lang="en-US" sz="1200" b="0" i="0" kern="1200" dirty="0">
              <a:solidFill>
                <a:schemeClr val="tx1"/>
              </a:solidFill>
              <a:effectLst/>
              <a:latin typeface="+mn-lt"/>
              <a:ea typeface="Calibri"/>
              <a:cs typeface="Calibri"/>
            </a:endParaRPr>
          </a:p>
          <a:p>
            <a:endParaRPr lang="en-US" dirty="0"/>
          </a:p>
          <a:p>
            <a:r>
              <a:rPr lang="en-US" dirty="0"/>
              <a:t>Separating raw and ready-to-eat foods is important to help prevent cross-contamination. </a:t>
            </a:r>
            <a:r>
              <a:rPr lang="en-US" sz="1200" kern="1200" dirty="0">
                <a:solidFill>
                  <a:schemeClr val="tx1"/>
                </a:solidFill>
                <a:effectLst/>
                <a:latin typeface="+mn-lt"/>
                <a:ea typeface="+mn-ea"/>
                <a:cs typeface="+mn-cs"/>
              </a:rPr>
              <a:t>Cross-contamination occurs when harmful bacteria are spread from one surface to another. You </a:t>
            </a:r>
            <a:r>
              <a:rPr lang="en-US" dirty="0"/>
              <a:t>should use</a:t>
            </a:r>
            <a:r>
              <a:rPr lang="en-US" sz="1200" kern="1200" dirty="0">
                <a:solidFill>
                  <a:schemeClr val="tx1"/>
                </a:solidFill>
                <a:effectLst/>
                <a:latin typeface="+mn-lt"/>
                <a:ea typeface="+mn-ea"/>
                <a:cs typeface="+mn-cs"/>
              </a:rPr>
              <a:t> separate cutting boards and utensils when preparing raw foods.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When cooking food, food thermometers are the only way to ensure food is cooked to a safe minimum internal temperature. The recommended temperature varies depending on the food. </a:t>
            </a:r>
            <a:r>
              <a:rPr lang="en-US" dirty="0">
                <a:solidFill>
                  <a:srgbClr val="000000"/>
                </a:solidFill>
              </a:rPr>
              <a:t> </a:t>
            </a:r>
            <a:r>
              <a:rPr lang="en-US" dirty="0">
                <a:solidFill>
                  <a:srgbClr val="333333"/>
                </a:solidFill>
              </a:rPr>
              <a:t>A few examples of foods and their minimum internal temperature are listed on this slide.</a:t>
            </a:r>
            <a:endParaRPr lang="en-US" dirty="0">
              <a:solidFill>
                <a:srgbClr val="333333"/>
              </a:solidFill>
              <a:ea typeface="Calibri"/>
              <a:cs typeface="Calibri"/>
            </a:endParaRPr>
          </a:p>
          <a:p>
            <a:endParaRPr lang="en-US" dirty="0">
              <a:solidFill>
                <a:srgbClr val="333333"/>
              </a:solidFill>
            </a:endParaRPr>
          </a:p>
          <a:p>
            <a:r>
              <a:rPr lang="en-US" dirty="0"/>
              <a:t>It’s also important not to let perishable foods sit at room temperature for too long. </a:t>
            </a:r>
            <a:r>
              <a:rPr lang="en-US" dirty="0">
                <a:solidFill>
                  <a:srgbClr val="000000"/>
                </a:solidFill>
              </a:rPr>
              <a:t>Bacteria grow quickly between 40°F and 140°F. </a:t>
            </a:r>
            <a:r>
              <a:rPr lang="en-US" dirty="0">
                <a:solidFill>
                  <a:srgbClr val="333333"/>
                </a:solidFill>
              </a:rPr>
              <a:t>Perishable foods, like the ones listed on the slide, should be refrigerated right away and not kept out more than 2 hours and only 1 hour if the temperature is 90 degrees or more. </a:t>
            </a:r>
          </a:p>
          <a:p>
            <a:endParaRPr lang="en-US" dirty="0">
              <a:solidFill>
                <a:srgbClr val="333333"/>
              </a:solidFill>
              <a:ea typeface="Calibri"/>
              <a:cs typeface="Calibri"/>
            </a:endParaRPr>
          </a:p>
          <a:p>
            <a:r>
              <a:rPr lang="en-US" dirty="0">
                <a:solidFill>
                  <a:srgbClr val="333333"/>
                </a:solidFill>
                <a:ea typeface="Calibri"/>
                <a:cs typeface="Calibri"/>
              </a:rPr>
              <a:t>For additional food safety resources, visit </a:t>
            </a:r>
            <a:r>
              <a:rPr lang="en-US" dirty="0">
                <a:solidFill>
                  <a:srgbClr val="333333"/>
                </a:solidFill>
                <a:hlinkClick r:id="rId3"/>
              </a:rPr>
              <a:t>https://www.eatright.org/food/home-food-safety</a:t>
            </a:r>
            <a:r>
              <a:rPr lang="en-US" dirty="0">
                <a:solidFill>
                  <a:srgbClr val="333333"/>
                </a:solidFill>
              </a:rPr>
              <a:t> </a:t>
            </a:r>
            <a:endParaRPr lang="en-US" dirty="0">
              <a:solidFill>
                <a:srgbClr val="333333"/>
              </a:solidFill>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284073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a variety of healthy habits we can adopt to help us feel good. Physical activity and food safety are just two examples. Other healthy habits might include:</a:t>
            </a:r>
          </a:p>
          <a:p>
            <a:pPr marL="171450" indent="-171450">
              <a:buFont typeface="Arial"/>
              <a:buChar char="•"/>
            </a:pPr>
            <a:r>
              <a:rPr lang="en-US" dirty="0">
                <a:ea typeface="Calibri"/>
                <a:cs typeface="Calibri"/>
              </a:rPr>
              <a:t>Planning meals and snacks in advance to meet your nutrition goals and manage mealtime stress</a:t>
            </a:r>
          </a:p>
          <a:p>
            <a:pPr marL="171450" indent="-171450">
              <a:buFont typeface="Arial"/>
              <a:buChar char="•"/>
            </a:pPr>
            <a:r>
              <a:rPr lang="en-US" dirty="0">
                <a:ea typeface="Calibri"/>
                <a:cs typeface="Calibri"/>
              </a:rPr>
              <a:t>Limiting screen time</a:t>
            </a:r>
          </a:p>
          <a:p>
            <a:pPr marL="171450" indent="-171450">
              <a:buFont typeface="Arial"/>
              <a:buChar char="•"/>
            </a:pPr>
            <a:r>
              <a:rPr lang="en-US" dirty="0">
                <a:ea typeface="Calibri"/>
                <a:cs typeface="Calibri"/>
              </a:rPr>
              <a:t>And limiting caffeine or alcohol intake</a:t>
            </a:r>
          </a:p>
          <a:p>
            <a:endParaRPr lang="en-US" dirty="0">
              <a:ea typeface="Calibri"/>
              <a:cs typeface="Calibri"/>
            </a:endParaRPr>
          </a:p>
          <a:p>
            <a:r>
              <a:rPr lang="en-US" i="1" dirty="0">
                <a:ea typeface="Calibri"/>
                <a:cs typeface="Calibri"/>
              </a:rPr>
              <a:t>What do healthy habits look like to you?</a:t>
            </a: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122634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242336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Nutrition Month® is an ideal time to Discover the Power of Nutrition.</a:t>
            </a:r>
          </a:p>
          <a:p>
            <a:endParaRPr lang="en-US" dirty="0"/>
          </a:p>
          <a:p>
            <a:r>
              <a:rPr lang="en-US" dirty="0"/>
              <a:t>Have fun celebrating!</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7395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2026 is </a:t>
            </a:r>
            <a:r>
              <a:rPr lang="en-US" b="1" i="1" dirty="0">
                <a:solidFill>
                  <a:srgbClr val="000000"/>
                </a:solidFill>
                <a:cs typeface="Arial" panose="020B0604020202020204" pitchFamily="34" charset="0"/>
                <a:sym typeface="Times New Roman" panose="02020603050405020304" pitchFamily="18" charset="0"/>
              </a:rPr>
              <a:t>Discover the Power of Nutrition</a:t>
            </a:r>
            <a:r>
              <a:rPr lang="en-US" dirty="0">
                <a:solidFill>
                  <a:srgbClr val="000000"/>
                </a:solidFill>
                <a:cs typeface="Arial" panose="020B0604020202020204" pitchFamily="34" charset="0"/>
                <a:sym typeface="Times New Roman" panose="02020603050405020304" pitchFamily="18" charset="0"/>
              </a:rPr>
              <a:t>, which highlights the power nutrition has in helping individuals and communities thrive.</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lnSpc>
                <a:spcPct val="150000"/>
              </a:lnSpc>
              <a:buFont typeface="+mj-lt"/>
              <a:buAutoNum type="arabicPeriod"/>
            </a:pPr>
            <a:r>
              <a:rPr lang="en-GB" sz="1200" dirty="0"/>
              <a:t>Identify at least two ways in which you can </a:t>
            </a:r>
            <a:r>
              <a:rPr lang="en-GB" sz="1200" i="1" dirty="0"/>
              <a:t>Discover the Power of Nutrition.</a:t>
            </a:r>
          </a:p>
          <a:p>
            <a:pPr marL="457200" indent="-457200">
              <a:lnSpc>
                <a:spcPct val="150000"/>
              </a:lnSpc>
              <a:buFont typeface="+mj-lt"/>
              <a:buAutoNum type="arabicPeriod"/>
            </a:pPr>
            <a:r>
              <a:rPr lang="en-GB" sz="1200" dirty="0"/>
              <a:t>Explain what foods make up a healthy eating pattern.</a:t>
            </a:r>
          </a:p>
          <a:p>
            <a:pPr marL="457200" indent="-457200">
              <a:lnSpc>
                <a:spcPct val="150000"/>
              </a:lnSpc>
              <a:buFont typeface="+mj-lt"/>
              <a:buAutoNum type="arabicPeriod"/>
            </a:pPr>
            <a:r>
              <a:rPr lang="en-GB" sz="1200" dirty="0"/>
              <a:t>Describe ways you can feel good with healthy habits.</a:t>
            </a:r>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en-US" dirty="0"/>
              <a:t>Our food and beverage choices have the power to help us thrive. To get the most benefit from the foods and beverages you choose throughout the week, consider the following tips:</a:t>
            </a:r>
          </a:p>
          <a:p>
            <a:pPr marL="0" indent="0">
              <a:buFont typeface="Arial" panose="020B0604020202020204" pitchFamily="34" charset="0"/>
              <a:buNone/>
            </a:pPr>
            <a:endParaRPr lang="en-US" sz="1200" kern="1200" dirty="0">
              <a:solidFill>
                <a:schemeClr val="accent1"/>
              </a:solidFill>
              <a:latin typeface="+mn-lt"/>
              <a:ea typeface="+mn-ea"/>
              <a:cs typeface="+mn-cs"/>
            </a:endParaRPr>
          </a:p>
          <a:p>
            <a:pPr marL="228600" indent="-228600">
              <a:buFont typeface="Arial" panose="020B0604020202020204" pitchFamily="34" charset="0"/>
              <a:buAutoNum type="arabicPeriod"/>
            </a:pPr>
            <a:r>
              <a:rPr lang="en-US" sz="1200" kern="1200" dirty="0">
                <a:solidFill>
                  <a:schemeClr val="accent1"/>
                </a:solidFill>
                <a:latin typeface="+mn-lt"/>
                <a:ea typeface="+mn-ea"/>
                <a:cs typeface="+mn-cs"/>
              </a:rPr>
              <a:t>Choose healthful foods from all the food groups.</a:t>
            </a:r>
          </a:p>
          <a:p>
            <a:pPr marL="228600" indent="-228600">
              <a:buFont typeface="+mj-lt"/>
              <a:buAutoNum type="arabicPeriod"/>
            </a:pPr>
            <a:r>
              <a:rPr lang="en-US" sz="1200" kern="1200" dirty="0">
                <a:solidFill>
                  <a:schemeClr val="accent1"/>
                </a:solidFill>
                <a:latin typeface="+mn-lt"/>
                <a:ea typeface="+mn-ea"/>
                <a:cs typeface="+mn-cs"/>
              </a:rPr>
              <a:t>Alternate your food choices for a variety of nutrients. Including a variety of foods within each food group can help you to get the nutrients you need.</a:t>
            </a:r>
          </a:p>
          <a:p>
            <a:pPr marL="228600" indent="-228600">
              <a:buFont typeface="+mj-lt"/>
              <a:buAutoNum type="arabicPeriod"/>
            </a:pPr>
            <a:r>
              <a:rPr lang="en-US" sz="1200" kern="1200" dirty="0">
                <a:solidFill>
                  <a:schemeClr val="accent1"/>
                </a:solidFill>
                <a:latin typeface="+mn-lt"/>
                <a:ea typeface="+mn-ea"/>
                <a:cs typeface="+mn-cs"/>
              </a:rPr>
              <a:t>Avoid fad diets that promote unnecessary restrictions. Fad diets advertise quick and easy solutions to common concerns, like weight loss, but they don’t promote healthy or sustainable habits. These diets also may result in nutrient deficiencies.</a:t>
            </a:r>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research linking a healthy eating pattern, which consists of fruits, vegetables, whole grains, lean protein foods, and dairy or fortified soy versions, while also limiting saturated fat, sodium, and added sugars with a reduced risk of diet-related chronic diseases, such as heart disease, Type 2 diabetes, and some types of cancer.</a:t>
            </a:r>
          </a:p>
          <a:p>
            <a:endParaRPr lang="en-US" dirty="0"/>
          </a:p>
          <a:p>
            <a:r>
              <a:rPr lang="en-US" dirty="0">
                <a:cs typeface="Arial" panose="020B0604020202020204" pitchFamily="34" charset="0"/>
              </a:rPr>
              <a:t>(Source: </a:t>
            </a:r>
            <a:r>
              <a:rPr lang="en-US" b="0" dirty="0">
                <a:solidFill>
                  <a:srgbClr val="212121"/>
                </a:solidFill>
                <a:effectLst/>
                <a:latin typeface="Source Sans Pro" panose="020B0503030403020204" pitchFamily="34" charset="0"/>
              </a:rPr>
              <a:t>U.S. Department of Agriculture and U.S. Department of Health and Human Services. Dietary Guidelines for Americans, 2020-2025. 9th Edition. December 2020. Available at </a:t>
            </a:r>
            <a:r>
              <a:rPr lang="en-US" b="0" u="sng" dirty="0">
                <a:solidFill>
                  <a:srgbClr val="4C6FDE"/>
                </a:solidFill>
                <a:effectLst/>
                <a:latin typeface="Source Sans Pro" panose="020B0503030403020204" pitchFamily="34" charset="0"/>
                <a:hlinkClick r:id="rId3"/>
              </a:rPr>
              <a:t>DietaryGuidelines.gov</a:t>
            </a:r>
            <a:r>
              <a:rPr lang="en-US" b="0" dirty="0">
                <a:solidFill>
                  <a:srgbClr val="212121"/>
                </a:solidFill>
                <a:effectLst/>
                <a:latin typeface="Source Sans Pro" panose="020B0503030403020204" pitchFamily="34" charset="0"/>
              </a:rPr>
              <a:t>.</a:t>
            </a:r>
            <a:r>
              <a:rPr lang="en-US" b="0" dirty="0">
                <a:solidFill>
                  <a:srgbClr val="212121"/>
                </a:solidFill>
                <a:effectLst/>
                <a:latin typeface="Source Sans Pro" panose="020B0503030403020204" pitchFamily="34" charset="0"/>
                <a:cs typeface="Arial" panose="020B0604020202020204" pitchFamily="34" charset="0"/>
              </a:rPr>
              <a:t>)</a:t>
            </a:r>
          </a:p>
          <a:p>
            <a:endParaRPr lang="en-US" dirty="0">
              <a:solidFill>
                <a:srgbClr val="212121"/>
              </a:solidFill>
              <a:latin typeface="Source Sans Pro" panose="020B0503030403020204" pitchFamily="34" charset="0"/>
              <a:cs typeface="Arial" panose="020B0604020202020204" pitchFamily="34" charset="0"/>
            </a:endParaRPr>
          </a:p>
          <a:p>
            <a:r>
              <a:rPr lang="en-US">
                <a:solidFill>
                  <a:srgbClr val="000000"/>
                </a:solidFill>
              </a:rPr>
              <a:t>If you’re not sure what a healthy eating pattern looks like for you, there are resources available. </a:t>
            </a:r>
          </a:p>
          <a:p>
            <a:endParaRPr lang="en-US" dirty="0">
              <a:solidFill>
                <a:srgbClr val="212121"/>
              </a:solidFill>
              <a:latin typeface="Source Sans Pro"/>
              <a:ea typeface="Source Sans Pro"/>
            </a:endParaRPr>
          </a:p>
          <a:p>
            <a:r>
              <a:rPr lang="en-US" dirty="0"/>
              <a:t>RDNs and NDTRs play a critical role in helping people understand the connection between the foods individuals and communities eat, and how these foods impact health throughout life.</a:t>
            </a:r>
          </a:p>
          <a:p>
            <a:endParaRPr lang="en-US" dirty="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earlier, alternating your food choices to include a variety of nutrients is also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Try choosing different foods throughout the day and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when it comes to vegetables,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Dark green vegetables, like broccoli, </a:t>
            </a:r>
            <a:r>
              <a:rPr lang="en-US" sz="1200" kern="1200" dirty="0" err="1">
                <a:solidFill>
                  <a:schemeClr val="tx1"/>
                </a:solidFill>
                <a:effectLst/>
                <a:latin typeface="+mn-lt"/>
                <a:ea typeface="+mn-ea"/>
                <a:cs typeface="+mn-cs"/>
              </a:rPr>
              <a:t>bok</a:t>
            </a:r>
            <a:r>
              <a:rPr lang="en-US" sz="1200" kern="1200" dirty="0">
                <a:solidFill>
                  <a:schemeClr val="tx1"/>
                </a:solidFill>
                <a:effectLst/>
                <a:latin typeface="+mn-lt"/>
                <a:ea typeface="+mn-ea"/>
                <a:cs typeface="+mn-cs"/>
              </a:rPr>
              <a:t> choy, kale and spinach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Red and orange vegetables, like tomato, sweet potato, red or orange bell pepper and carrot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Beans, peas and lentils – which provide plant-based protein with dietary fiber</a:t>
            </a:r>
          </a:p>
          <a:p>
            <a:pPr marL="171450" indent="-171450">
              <a:buFont typeface="Arial" panose="020B0604020202020204" pitchFamily="34" charset="0"/>
              <a:buChar char="•"/>
              <a:defRPr/>
            </a:pPr>
            <a:r>
              <a:rPr lang="en-US" sz="1200" kern="1200" dirty="0">
                <a:solidFill>
                  <a:schemeClr val="tx1"/>
                </a:solidFill>
                <a:effectLst/>
                <a:latin typeface="+mn-lt"/>
                <a:ea typeface="+mn-ea"/>
                <a:cs typeface="+mn-cs"/>
              </a:rPr>
              <a:t>And don’t be afraid to include starchy vegetables like </a:t>
            </a:r>
            <a:r>
              <a:rPr lang="en-US" dirty="0"/>
              <a:t>green peas</a:t>
            </a:r>
            <a:r>
              <a:rPr lang="en-US" sz="1200" kern="1200" dirty="0">
                <a:solidFill>
                  <a:schemeClr val="tx1"/>
                </a:solidFill>
                <a:effectLst/>
                <a:latin typeface="+mn-lt"/>
                <a:ea typeface="+mn-ea"/>
                <a:cs typeface="+mn-cs"/>
              </a:rPr>
              <a:t> or corn, or other vegetables like beets and avocado. They all offer important nutrients when included in a healthy eating pattern.</a:t>
            </a:r>
            <a:endParaRPr lang="en-US" sz="1200"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289932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88DB-4D6E-13E6-B8DA-3624F8C2C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C0047-4808-075C-EA3A-0C67C889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1E810-022B-1E29-5E66-7617D089D3E9}"/>
              </a:ext>
            </a:extLst>
          </p:cNvPr>
          <p:cNvSpPr>
            <a:spLocks noGrp="1"/>
          </p:cNvSpPr>
          <p:nvPr>
            <p:ph type="body" idx="1"/>
          </p:nvPr>
        </p:nvSpPr>
        <p:spPr/>
        <p:txBody>
          <a:bodyPr/>
          <a:lstStyle/>
          <a:p>
            <a:r>
              <a:rPr lang="en-US" dirty="0"/>
              <a:t>Resources can be a big obstacle when it comes to healthy eating. But there are things you can do to stay nourished on a limited budget.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Making a grocery list and sticking to it can be helpful when you’re trying to buy only what you need. Another helpful tip is to </a:t>
            </a:r>
            <a:r>
              <a:rPr lang="en-US" sz="1200" kern="1200" dirty="0">
                <a:solidFill>
                  <a:schemeClr val="tx1"/>
                </a:solidFill>
                <a:latin typeface="+mn-lt"/>
                <a:ea typeface="+mn-ea"/>
                <a:cs typeface="+mn-cs"/>
              </a:rPr>
              <a:t>check store sales when you’re planning your meals.</a:t>
            </a:r>
          </a:p>
          <a:p>
            <a:endParaRPr lang="en-US" dirty="0"/>
          </a:p>
          <a:p>
            <a:r>
              <a:rPr lang="en-US" dirty="0"/>
              <a:t>Many recipes also can be modified to use less expensive ingredients or items – for example, replacing some or all the meat in a soup or casserole with beans, or using frozen or canned vegetables in place of fresh ones.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latin typeface="+mn-lt"/>
                <a:ea typeface="+mn-ea"/>
                <a:cs typeface="+mn-cs"/>
              </a:rPr>
              <a:t>Learning cooking skills that work with the tools you have can also be helpful. Many foods can be made without special equipment. And knowing how to prepare a variety of foods can help you make use of budget-friendly 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accent1"/>
              </a:solidFill>
              <a:latin typeface="+mn-lt"/>
              <a:ea typeface="+mn-ea"/>
              <a:cs typeface="+mn-cs"/>
            </a:endParaRPr>
          </a:p>
          <a:p>
            <a:pPr marL="0" indent="0">
              <a:buFont typeface="Arial" panose="020B0604020202020204" pitchFamily="34" charset="0"/>
              <a:buNone/>
            </a:pPr>
            <a:r>
              <a:rPr lang="en-US" sz="1200" kern="1200" dirty="0">
                <a:solidFill>
                  <a:schemeClr val="accent1"/>
                </a:solidFill>
                <a:latin typeface="+mn-lt"/>
                <a:ea typeface="+mn-ea"/>
                <a:cs typeface="+mn-cs"/>
              </a:rPr>
              <a:t>If you’re eligible, it also may be necessary to locate community resources, such as SNAP, WIC and local food pantries. </a:t>
            </a:r>
          </a:p>
          <a:p>
            <a:pPr marL="0" indent="0">
              <a:buFont typeface="Arial" panose="020B0604020202020204" pitchFamily="34" charset="0"/>
              <a:buNone/>
            </a:pPr>
            <a:endParaRPr lang="en-US" sz="1200" kern="1200" dirty="0">
              <a:solidFill>
                <a:schemeClr val="accent1"/>
              </a:solidFill>
              <a:latin typeface="+mn-lt"/>
              <a:ea typeface="+mn-ea"/>
              <a:cs typeface="+mn-cs"/>
            </a:endParaRPr>
          </a:p>
          <a:p>
            <a:pPr marL="0" indent="0">
              <a:buFont typeface="Arial" panose="020B0604020202020204" pitchFamily="34" charset="0"/>
              <a:buNone/>
            </a:pPr>
            <a:r>
              <a:rPr lang="en-US" sz="1200" i="1" kern="1200" dirty="0">
                <a:solidFill>
                  <a:schemeClr val="accent1"/>
                </a:solidFill>
                <a:latin typeface="+mn-lt"/>
                <a:ea typeface="+mn-ea"/>
                <a:cs typeface="+mn-cs"/>
              </a:rPr>
              <a:t>Are there any tips you have for eating on a limited budget?</a:t>
            </a:r>
          </a:p>
        </p:txBody>
      </p:sp>
      <p:sp>
        <p:nvSpPr>
          <p:cNvPr id="4" name="Slide Number Placeholder 3">
            <a:extLst>
              <a:ext uri="{FF2B5EF4-FFF2-40B4-BE49-F238E27FC236}">
                <a16:creationId xmlns:a16="http://schemas.microsoft.com/office/drawing/2014/main" id="{A11A736B-036D-8DC5-623D-B2431B13D0B3}"/>
              </a:ext>
            </a:extLst>
          </p:cNvPr>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39753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looking at nutrition headlines or searching for nutritious options to eat, boost your confidence in your choices with accurate sources of nutrition information.</a:t>
            </a:r>
          </a:p>
          <a:p>
            <a:endParaRPr lang="en-US" dirty="0"/>
          </a:p>
          <a:p>
            <a:r>
              <a:rPr lang="en-US" dirty="0"/>
              <a:t>Boost your confidence in your food and beverage choices with an RDN. A Nutrition Expert allows you to receive personalized nutrition information to meet your health goals. </a:t>
            </a:r>
            <a:endParaRPr lang="en-US" dirty="0">
              <a:ea typeface="Calibri"/>
              <a:cs typeface="Calibri"/>
            </a:endParaRPr>
          </a:p>
          <a:p>
            <a:endParaRPr lang="en-US" dirty="0"/>
          </a:p>
          <a:p>
            <a:r>
              <a:rPr lang="en-US" dirty="0"/>
              <a:t>RDNs provide preventive and medical nutrition therapy services, also called MNT, and specialize in different areas, such as diabetes.</a:t>
            </a:r>
          </a:p>
          <a:p>
            <a:endParaRPr lang="en-US" dirty="0"/>
          </a:p>
          <a:p>
            <a:r>
              <a:rPr lang="en-US" dirty="0"/>
              <a:t>MNT is a personalized, nutrition-based treatment plan that involves “assessing a person’s health status, medical history and eating patterns; identifying any dietary issues; and creating a personalized, culturally appropriate and medically supervised nutrition plan to treat or manage one or more health conditions”.  (Source: </a:t>
            </a:r>
            <a:r>
              <a:rPr lang="en-US" dirty="0">
                <a:hlinkClick r:id="rId3"/>
              </a:rPr>
              <a:t>https://www.eatrightpro.org/advocacy/initiatives/medical-nutrition-therapy-act/mnt-infographic</a:t>
            </a:r>
            <a:r>
              <a:rPr lang="en-US" dirty="0"/>
              <a:t>) </a:t>
            </a:r>
          </a:p>
          <a:p>
            <a:endParaRPr lang="en-US" dirty="0"/>
          </a:p>
          <a:p>
            <a:r>
              <a:rPr lang="en-US" dirty="0"/>
              <a:t>RDNs are skilled at helping people adopt a healthy eating pattern that is mindful of their personal food and cultural preferences. (You may have to ask your doctor for a referral to an RDN.)</a:t>
            </a:r>
          </a:p>
          <a:p>
            <a:endParaRPr lang="en-US" dirty="0"/>
          </a:p>
          <a:p>
            <a:endParaRPr lang="en-US" dirty="0"/>
          </a:p>
          <a:p>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cs typeface="Arial" panose="020B0604020202020204" pitchFamily="34" charset="0"/>
              </a:rPr>
              <a:t>To find a Nutrition Expert </a:t>
            </a:r>
            <a:r>
              <a:rPr lang="en-US" dirty="0"/>
              <a:t>who specializes in your unique needs </a:t>
            </a:r>
            <a:r>
              <a:rPr lang="en-US" baseline="0" dirty="0">
                <a:cs typeface="Arial" panose="020B0604020202020204" pitchFamily="34" charset="0"/>
              </a:rPr>
              <a:t>in your area, visit the Academy of Nutrition and Dietetics’ website at </a:t>
            </a:r>
            <a:r>
              <a:rPr lang="en-US" baseline="0" dirty="0">
                <a:cs typeface="Arial" panose="020B0604020202020204" pitchFamily="34" charset="0"/>
                <a:hlinkClick r:id="rId3"/>
              </a:rPr>
              <a:t>www.eatright.org</a:t>
            </a:r>
            <a:r>
              <a:rPr lang="en-US" baseline="0" dirty="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249213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543949" cy="369332"/>
          </a:xfrm>
          <a:prstGeom prst="rect">
            <a:avLst/>
          </a:prstGeom>
          <a:noFill/>
        </p:spPr>
        <p:txBody>
          <a:bodyPr wrap="none" rtlCol="0">
            <a:spAutoFit/>
          </a:bodyPr>
          <a:lstStyle/>
          <a:p>
            <a:r>
              <a:rPr lang="en-US" dirty="0">
                <a:solidFill>
                  <a:srgbClr val="B2B2B2"/>
                </a:solidFill>
              </a:rPr>
              <a:t>MARCH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58.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23988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National Nutrition Month</a:t>
            </a:r>
            <a:r>
              <a:rPr lang="en-GB" baseline="30000" dirty="0"/>
              <a:t>®</a:t>
            </a:r>
            <a:r>
              <a:rPr lang="en-GB" dirty="0"/>
              <a:t> 2026</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85786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a:extLst>
              <a:ext uri="{FF2B5EF4-FFF2-40B4-BE49-F238E27FC236}">
                <a16:creationId xmlns:a16="http://schemas.microsoft.com/office/drawing/2014/main" id="{94E78488-8129-4254-9BE9-7F5A4B282358}"/>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t="13" b="13"/>
          <a:stretch/>
        </p:blipFill>
        <p:spPr>
          <a:xfrm>
            <a:off x="0"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1"/>
            <a:ext cx="5860472" cy="1477328"/>
          </a:xfrm>
        </p:spPr>
        <p:txBody>
          <a:bodyPr vert="horz"/>
          <a:lstStyle/>
          <a:p>
            <a:r>
              <a:rPr lang="en-GB" b="1" i="1" dirty="0"/>
              <a:t>Feel Good with Healthy Habits</a:t>
            </a:r>
          </a:p>
        </p:txBody>
      </p:sp>
      <p:pic>
        <p:nvPicPr>
          <p:cNvPr id="7" name="Picture 2">
            <a:extLst>
              <a:ext uri="{FF2B5EF4-FFF2-40B4-BE49-F238E27FC236}">
                <a16:creationId xmlns:a16="http://schemas.microsoft.com/office/drawing/2014/main" id="{E9483347-1586-25D3-E8C9-075ABCFAA9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11B4BB-48B7-732D-6709-3903126A090F}"/>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121" r="24283"/>
          <a:stretch>
            <a:fillRect/>
          </a:stretch>
        </p:blipFill>
        <p:spPr>
          <a:xfrm>
            <a:off x="4621651" y="0"/>
            <a:ext cx="7570350" cy="6858000"/>
          </a:xfrm>
        </p:spPr>
      </p:pic>
      <p:sp>
        <p:nvSpPr>
          <p:cNvPr id="3" name="Title 2">
            <a:extLst>
              <a:ext uri="{FF2B5EF4-FFF2-40B4-BE49-F238E27FC236}">
                <a16:creationId xmlns:a16="http://schemas.microsoft.com/office/drawing/2014/main" id="{2D987667-DC1D-800F-8C4D-FC036B794F16}"/>
              </a:ext>
            </a:extLst>
          </p:cNvPr>
          <p:cNvSpPr>
            <a:spLocks noGrp="1"/>
          </p:cNvSpPr>
          <p:nvPr>
            <p:ph type="ctrTitle"/>
          </p:nvPr>
        </p:nvSpPr>
        <p:spPr/>
        <p:txBody>
          <a:bodyPr/>
          <a:lstStyle/>
          <a:p>
            <a:r>
              <a:rPr lang="en-US" dirty="0"/>
              <a:t>Physical Activity</a:t>
            </a:r>
          </a:p>
        </p:txBody>
      </p:sp>
    </p:spTree>
    <p:extLst>
      <p:ext uri="{BB962C8B-B14F-4D97-AF65-F5344CB8AC3E}">
        <p14:creationId xmlns:p14="http://schemas.microsoft.com/office/powerpoint/2010/main" val="84872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B88585-E025-47C3-A111-DA654BCB8EFA}"/>
              </a:ext>
            </a:extLst>
          </p:cNvPr>
          <p:cNvSpPr>
            <a:spLocks noGrp="1"/>
          </p:cNvSpPr>
          <p:nvPr>
            <p:ph type="ctrTitle"/>
          </p:nvPr>
        </p:nvSpPr>
        <p:spPr>
          <a:xfrm>
            <a:off x="436419" y="2762114"/>
            <a:ext cx="5860472" cy="738664"/>
          </a:xfrm>
        </p:spPr>
        <p:txBody>
          <a:bodyPr/>
          <a:lstStyle/>
          <a:p>
            <a:r>
              <a:rPr lang="en-US" dirty="0"/>
              <a:t>Food Safety</a:t>
            </a:r>
          </a:p>
        </p:txBody>
      </p:sp>
      <p:pic>
        <p:nvPicPr>
          <p:cNvPr id="15" name="Picture Placeholder 14">
            <a:extLst>
              <a:ext uri="{FF2B5EF4-FFF2-40B4-BE49-F238E27FC236}">
                <a16:creationId xmlns:a16="http://schemas.microsoft.com/office/drawing/2014/main" id="{C1CE7FC2-6946-76AF-4AFB-D1B34311E762}"/>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3472" r="23472"/>
          <a:stretch/>
        </p:blipFill>
        <p:spPr>
          <a:xfrm>
            <a:off x="6821251" y="0"/>
            <a:ext cx="5370600" cy="6858000"/>
          </a:xfrm>
          <a:noFill/>
        </p:spPr>
      </p:pic>
    </p:spTree>
    <p:extLst>
      <p:ext uri="{BB962C8B-B14F-4D97-AF65-F5344CB8AC3E}">
        <p14:creationId xmlns:p14="http://schemas.microsoft.com/office/powerpoint/2010/main" val="124143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ecorative graphic">
            <a:extLst>
              <a:ext uri="{FF2B5EF4-FFF2-40B4-BE49-F238E27FC236}">
                <a16:creationId xmlns:a16="http://schemas.microsoft.com/office/drawing/2014/main" id="{B4AE1C6A-FAAA-4F28-9810-3673F539FAA2}"/>
              </a:ext>
              <a:ext uri="{C183D7F6-B498-43B3-948B-1728B52AA6E4}">
                <adec:decorative xmlns:adec="http://schemas.microsoft.com/office/drawing/2017/decorative" val="1"/>
              </a:ext>
            </a:extLst>
          </p:cNvPr>
          <p:cNvSpPr>
            <a:spLocks/>
          </p:cNvSpPr>
          <p:nvPr/>
        </p:nvSpPr>
        <p:spPr>
          <a:xfrm>
            <a:off x="6251362" y="3835027"/>
            <a:ext cx="5600543" cy="2268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2" name="Rectangle 11">
            <a:extLst>
              <a:ext uri="{FF2B5EF4-FFF2-40B4-BE49-F238E27FC236}">
                <a16:creationId xmlns:a16="http://schemas.microsoft.com/office/drawing/2014/main" id="{B000364E-85AD-4881-B20F-7AD1C5D9BBDE}"/>
              </a:ext>
              <a:ext uri="{C183D7F6-B498-43B3-948B-1728B52AA6E4}">
                <adec:decorative xmlns:adec="http://schemas.microsoft.com/office/drawing/2017/decorative" val="1"/>
              </a:ext>
            </a:extLst>
          </p:cNvPr>
          <p:cNvSpPr>
            <a:spLocks/>
          </p:cNvSpPr>
          <p:nvPr/>
        </p:nvSpPr>
        <p:spPr>
          <a:xfrm>
            <a:off x="340091" y="3835027"/>
            <a:ext cx="5600543" cy="2268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corative graphic">
            <a:extLst>
              <a:ext uri="{FF2B5EF4-FFF2-40B4-BE49-F238E27FC236}">
                <a16:creationId xmlns:a16="http://schemas.microsoft.com/office/drawing/2014/main" id="{C8FEC6DB-06C4-4FA6-BF39-86E11AED6C5A}"/>
              </a:ext>
              <a:ext uri="{C183D7F6-B498-43B3-948B-1728B52AA6E4}">
                <adec:decorative xmlns:adec="http://schemas.microsoft.com/office/drawing/2017/decorative" val="1"/>
              </a:ext>
            </a:extLst>
          </p:cNvPr>
          <p:cNvSpPr>
            <a:spLocks/>
          </p:cNvSpPr>
          <p:nvPr/>
        </p:nvSpPr>
        <p:spPr>
          <a:xfrm>
            <a:off x="6251362"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ecorative graphic">
            <a:extLst>
              <a:ext uri="{FF2B5EF4-FFF2-40B4-BE49-F238E27FC236}">
                <a16:creationId xmlns:a16="http://schemas.microsoft.com/office/drawing/2014/main" id="{02AC1828-494B-47E6-A8F8-070CAC62854D}"/>
              </a:ext>
              <a:ext uri="{C183D7F6-B498-43B3-948B-1728B52AA6E4}">
                <adec:decorative xmlns:adec="http://schemas.microsoft.com/office/drawing/2017/decorative" val="1"/>
              </a:ext>
            </a:extLst>
          </p:cNvPr>
          <p:cNvSpPr>
            <a:spLocks/>
          </p:cNvSpPr>
          <p:nvPr/>
        </p:nvSpPr>
        <p:spPr>
          <a:xfrm>
            <a:off x="340091"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E1C4325-9852-4563-837A-3EA01504A3CE}"/>
              </a:ext>
            </a:extLst>
          </p:cNvPr>
          <p:cNvSpPr>
            <a:spLocks noGrp="1"/>
          </p:cNvSpPr>
          <p:nvPr>
            <p:ph type="title"/>
          </p:nvPr>
        </p:nvSpPr>
        <p:spPr>
          <a:xfrm>
            <a:off x="340093" y="527632"/>
            <a:ext cx="11511814" cy="492443"/>
          </a:xfrm>
        </p:spPr>
        <p:txBody>
          <a:bodyPr vert="horz"/>
          <a:lstStyle/>
          <a:p>
            <a:r>
              <a:rPr lang="en-US" dirty="0"/>
              <a:t>Four Steps to Food Safety</a:t>
            </a:r>
            <a:endParaRPr lang="en-GB" dirty="0"/>
          </a:p>
        </p:txBody>
      </p:sp>
      <p:sp>
        <p:nvSpPr>
          <p:cNvPr id="6" name="Heading 1">
            <a:extLst>
              <a:ext uri="{FF2B5EF4-FFF2-40B4-BE49-F238E27FC236}">
                <a16:creationId xmlns:a16="http://schemas.microsoft.com/office/drawing/2014/main" id="{AF0AF51A-52A7-45FC-A6A5-CEAB0E5A84D7}"/>
              </a:ext>
            </a:extLst>
          </p:cNvPr>
          <p:cNvSpPr>
            <a:spLocks/>
          </p:cNvSpPr>
          <p:nvPr/>
        </p:nvSpPr>
        <p:spPr>
          <a:xfrm>
            <a:off x="340091"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j-lt"/>
              </a:rPr>
              <a:t>Clean</a:t>
            </a:r>
          </a:p>
        </p:txBody>
      </p:sp>
      <p:sp>
        <p:nvSpPr>
          <p:cNvPr id="4" name="Text Placeholder 6">
            <a:extLst>
              <a:ext uri="{FF2B5EF4-FFF2-40B4-BE49-F238E27FC236}">
                <a16:creationId xmlns:a16="http://schemas.microsoft.com/office/drawing/2014/main" id="{0B635D76-ACB0-C75D-4D8B-63F95F6AB9BF}"/>
              </a:ext>
            </a:extLst>
          </p:cNvPr>
          <p:cNvSpPr txBox="1">
            <a:spLocks/>
          </p:cNvSpPr>
          <p:nvPr/>
        </p:nvSpPr>
        <p:spPr>
          <a:xfrm>
            <a:off x="428793" y="1653905"/>
            <a:ext cx="5511841" cy="1261884"/>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GB" sz="2000" dirty="0"/>
              <a:t>Hands</a:t>
            </a:r>
          </a:p>
          <a:p>
            <a:pPr lvl="1">
              <a:buFont typeface="Arial" panose="020B0604020202020204" pitchFamily="34" charset="0"/>
              <a:buChar char="•"/>
            </a:pPr>
            <a:r>
              <a:rPr lang="en-GB" sz="2000" dirty="0"/>
              <a:t>Dishes and utensils</a:t>
            </a:r>
          </a:p>
          <a:p>
            <a:pPr lvl="1">
              <a:buFont typeface="Arial" panose="020B0604020202020204" pitchFamily="34" charset="0"/>
              <a:buChar char="•"/>
            </a:pPr>
            <a:r>
              <a:rPr lang="en-GB" sz="2000" dirty="0"/>
              <a:t>Countertops and sinks</a:t>
            </a:r>
          </a:p>
        </p:txBody>
      </p:sp>
      <p:sp>
        <p:nvSpPr>
          <p:cNvPr id="14" name="Heading 3">
            <a:extLst>
              <a:ext uri="{FF2B5EF4-FFF2-40B4-BE49-F238E27FC236}">
                <a16:creationId xmlns:a16="http://schemas.microsoft.com/office/drawing/2014/main" id="{5FADFFD9-93BF-445D-979F-50D0D628A48E}"/>
              </a:ext>
            </a:extLst>
          </p:cNvPr>
          <p:cNvSpPr>
            <a:spLocks/>
          </p:cNvSpPr>
          <p:nvPr/>
        </p:nvSpPr>
        <p:spPr>
          <a:xfrm>
            <a:off x="340091"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j-lt"/>
              </a:rPr>
              <a:t>Separate</a:t>
            </a:r>
          </a:p>
        </p:txBody>
      </p:sp>
      <p:sp>
        <p:nvSpPr>
          <p:cNvPr id="13" name="Text Placeholder 3">
            <a:extLst>
              <a:ext uri="{FF2B5EF4-FFF2-40B4-BE49-F238E27FC236}">
                <a16:creationId xmlns:a16="http://schemas.microsoft.com/office/drawing/2014/main" id="{57AF6D17-3157-48AB-8CC8-D98E7ED3CD0B}"/>
              </a:ext>
            </a:extLst>
          </p:cNvPr>
          <p:cNvSpPr txBox="1">
            <a:spLocks/>
          </p:cNvSpPr>
          <p:nvPr/>
        </p:nvSpPr>
        <p:spPr>
          <a:xfrm>
            <a:off x="409635" y="4392229"/>
            <a:ext cx="5301012" cy="1538883"/>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ea typeface="+mn-lt"/>
                <a:cs typeface="+mn-lt"/>
              </a:rPr>
              <a:t>Raw and ready-to-eat foods and tools used to prepare them, including:</a:t>
            </a:r>
            <a:endParaRPr lang="en-GB" sz="2000" dirty="0"/>
          </a:p>
          <a:p>
            <a:pPr lvl="1">
              <a:buFont typeface="Arial" panose="020B0604020202020204" pitchFamily="34" charset="0"/>
              <a:buChar char="•"/>
            </a:pPr>
            <a:r>
              <a:rPr lang="en-GB" sz="2000" dirty="0"/>
              <a:t>Cutting boards</a:t>
            </a:r>
          </a:p>
          <a:p>
            <a:pPr lvl="1">
              <a:buFont typeface="Arial" panose="020B0604020202020204" pitchFamily="34" charset="0"/>
              <a:buChar char="•"/>
            </a:pPr>
            <a:r>
              <a:rPr lang="en-GB" sz="2000" dirty="0"/>
              <a:t>Knives, spatulas and tongs</a:t>
            </a:r>
          </a:p>
          <a:p>
            <a:pPr lvl="1">
              <a:buFont typeface="Arial" panose="020B0604020202020204" pitchFamily="34" charset="0"/>
              <a:buChar char="•"/>
            </a:pPr>
            <a:r>
              <a:rPr lang="en-GB" sz="2000" dirty="0"/>
              <a:t>Dishes and serving platters</a:t>
            </a:r>
          </a:p>
        </p:txBody>
      </p:sp>
      <p:sp>
        <p:nvSpPr>
          <p:cNvPr id="11" name="Heading 2">
            <a:extLst>
              <a:ext uri="{FF2B5EF4-FFF2-40B4-BE49-F238E27FC236}">
                <a16:creationId xmlns:a16="http://schemas.microsoft.com/office/drawing/2014/main" id="{591CF256-B39B-44C6-9B10-A2272F7F6225}"/>
              </a:ext>
            </a:extLst>
          </p:cNvPr>
          <p:cNvSpPr>
            <a:spLocks/>
          </p:cNvSpPr>
          <p:nvPr/>
        </p:nvSpPr>
        <p:spPr>
          <a:xfrm>
            <a:off x="6251362"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j-lt"/>
              </a:rPr>
              <a:t>Cook</a:t>
            </a:r>
          </a:p>
        </p:txBody>
      </p:sp>
      <p:sp>
        <p:nvSpPr>
          <p:cNvPr id="10" name="Text Placeholder 2">
            <a:extLst>
              <a:ext uri="{FF2B5EF4-FFF2-40B4-BE49-F238E27FC236}">
                <a16:creationId xmlns:a16="http://schemas.microsoft.com/office/drawing/2014/main" id="{D8BE0F90-CEBE-4560-BCAC-4A9A022E1F2A}"/>
              </a:ext>
            </a:extLst>
          </p:cNvPr>
          <p:cNvSpPr txBox="1">
            <a:spLocks/>
          </p:cNvSpPr>
          <p:nvPr/>
        </p:nvSpPr>
        <p:spPr>
          <a:xfrm>
            <a:off x="6401127" y="1600535"/>
            <a:ext cx="5362080" cy="1969770"/>
          </a:xfrm>
          <a:prstGeom prst="rect">
            <a:avLst/>
          </a:prstGeom>
          <a:ln>
            <a:noFill/>
          </a:ln>
        </p:spPr>
        <p:txBody>
          <a:bodyPr vert="horz" wrap="square" lIns="0" tIns="0" rIns="0" bIns="0" rtlCol="0">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dirty="0"/>
              <a:t>Fish and whole cuts of meat: 145°F*</a:t>
            </a:r>
          </a:p>
          <a:p>
            <a:pPr>
              <a:buFont typeface="Arial" panose="020B0604020202020204" pitchFamily="34" charset="0"/>
              <a:buChar char="•"/>
            </a:pPr>
            <a:r>
              <a:rPr lang="en-US" sz="2000" dirty="0"/>
              <a:t>Ground meat: 160°F</a:t>
            </a:r>
          </a:p>
          <a:p>
            <a:pPr>
              <a:buFont typeface="Arial" panose="020B0604020202020204" pitchFamily="34" charset="0"/>
              <a:buChar char="•"/>
            </a:pPr>
            <a:r>
              <a:rPr lang="en-US" sz="2000" dirty="0"/>
              <a:t>Eggs: 160°F</a:t>
            </a:r>
          </a:p>
          <a:p>
            <a:pPr lvl="0">
              <a:lnSpc>
                <a:spcPct val="150000"/>
              </a:lnSpc>
              <a:buFont typeface="Arial" panose="020B0604020202020204" pitchFamily="34" charset="0"/>
              <a:buChar char="•"/>
            </a:pPr>
            <a:r>
              <a:rPr lang="en-US" sz="2000" dirty="0"/>
              <a:t>Poultry, mixed dishes and leftovers: 165°F</a:t>
            </a:r>
          </a:p>
          <a:p>
            <a:pPr marL="0" indent="0">
              <a:buNone/>
            </a:pPr>
            <a:r>
              <a:rPr lang="en-US" i="1" dirty="0"/>
              <a:t>*Let meat rest for 3 minutes before carving or eating</a:t>
            </a:r>
            <a:endParaRPr lang="en-US" dirty="0"/>
          </a:p>
        </p:txBody>
      </p:sp>
      <p:sp>
        <p:nvSpPr>
          <p:cNvPr id="17" name="Heading 4">
            <a:extLst>
              <a:ext uri="{FF2B5EF4-FFF2-40B4-BE49-F238E27FC236}">
                <a16:creationId xmlns:a16="http://schemas.microsoft.com/office/drawing/2014/main" id="{D57CB4EE-0372-4B02-AE1B-7010EA63C07F}"/>
              </a:ext>
            </a:extLst>
          </p:cNvPr>
          <p:cNvSpPr>
            <a:spLocks/>
          </p:cNvSpPr>
          <p:nvPr/>
        </p:nvSpPr>
        <p:spPr>
          <a:xfrm>
            <a:off x="6251362"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j-lt"/>
              </a:rPr>
              <a:t>Chill</a:t>
            </a:r>
          </a:p>
        </p:txBody>
      </p:sp>
      <p:sp>
        <p:nvSpPr>
          <p:cNvPr id="16" name="Text Placeholder 4">
            <a:extLst>
              <a:ext uri="{FF2B5EF4-FFF2-40B4-BE49-F238E27FC236}">
                <a16:creationId xmlns:a16="http://schemas.microsoft.com/office/drawing/2014/main" id="{36CC7D87-9389-4A34-B843-011E90CCBD97}"/>
              </a:ext>
            </a:extLst>
          </p:cNvPr>
          <p:cNvSpPr txBox="1">
            <a:spLocks/>
          </p:cNvSpPr>
          <p:nvPr/>
        </p:nvSpPr>
        <p:spPr>
          <a:xfrm>
            <a:off x="6401127" y="4379314"/>
            <a:ext cx="5301012" cy="1538883"/>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GB" sz="2000" dirty="0">
                <a:ea typeface="+mn-lt"/>
                <a:cs typeface="+mn-lt"/>
              </a:rPr>
              <a:t>Perishable foods, including:</a:t>
            </a:r>
          </a:p>
          <a:p>
            <a:pPr lvl="1">
              <a:buFont typeface="Arial" panose="020B0604020202020204" pitchFamily="34" charset="0"/>
              <a:buChar char="•"/>
            </a:pPr>
            <a:r>
              <a:rPr lang="en-GB" sz="2000" dirty="0"/>
              <a:t>Milk, yogurt, cheese and eggs</a:t>
            </a:r>
          </a:p>
          <a:p>
            <a:pPr lvl="1">
              <a:buFont typeface="Arial" panose="020B0604020202020204" pitchFamily="34" charset="0"/>
              <a:buChar char="•"/>
            </a:pPr>
            <a:r>
              <a:rPr lang="en-GB" sz="2000" dirty="0"/>
              <a:t>Meat, poultry and fish</a:t>
            </a:r>
          </a:p>
          <a:p>
            <a:pPr lvl="1">
              <a:buFont typeface="Arial" panose="020B0604020202020204" pitchFamily="34" charset="0"/>
              <a:buChar char="•"/>
            </a:pPr>
            <a:r>
              <a:rPr lang="en-GB" sz="2000" dirty="0"/>
              <a:t>Cut or prepared fruits and vegetables</a:t>
            </a:r>
          </a:p>
          <a:p>
            <a:pPr lvl="1">
              <a:buFont typeface="Arial" panose="020B0604020202020204" pitchFamily="34" charset="0"/>
              <a:buChar char="•"/>
            </a:pPr>
            <a:r>
              <a:rPr lang="en-GB" sz="2000" dirty="0"/>
              <a:t>Prepared food and leftovers</a:t>
            </a:r>
          </a:p>
        </p:txBody>
      </p:sp>
    </p:spTree>
    <p:extLst>
      <p:ext uri="{BB962C8B-B14F-4D97-AF65-F5344CB8AC3E}">
        <p14:creationId xmlns:p14="http://schemas.microsoft.com/office/powerpoint/2010/main" val="257787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52C-4C6D-D047-B373-E9D4BAAEABAF}"/>
              </a:ext>
            </a:extLst>
          </p:cNvPr>
          <p:cNvSpPr>
            <a:spLocks noGrp="1"/>
          </p:cNvSpPr>
          <p:nvPr>
            <p:ph type="ctrTitle"/>
          </p:nvPr>
        </p:nvSpPr>
        <p:spPr>
          <a:xfrm>
            <a:off x="5770419" y="2762114"/>
            <a:ext cx="5860472" cy="738664"/>
          </a:xfrm>
        </p:spPr>
        <p:txBody>
          <a:bodyPr/>
          <a:lstStyle/>
          <a:p>
            <a:r>
              <a:rPr lang="en-US" dirty="0"/>
              <a:t>Healthy Habits</a:t>
            </a:r>
          </a:p>
        </p:txBody>
      </p:sp>
      <p:pic>
        <p:nvPicPr>
          <p:cNvPr id="5" name="Picture Placeholder 4">
            <a:extLst>
              <a:ext uri="{FF2B5EF4-FFF2-40B4-BE49-F238E27FC236}">
                <a16:creationId xmlns:a16="http://schemas.microsoft.com/office/drawing/2014/main" id="{95C77D43-9D2F-99D7-2D54-0AC39B1F7F8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xfrm>
            <a:off x="160" y="0"/>
            <a:ext cx="5370576" cy="6858000"/>
          </a:xfrm>
          <a:prstGeom prst="rect">
            <a:avLst/>
          </a:prstGeom>
          <a:pattFill prst="pct90">
            <a:fgClr>
              <a:prstClr val="white">
                <a:lumMod val="95000"/>
              </a:prstClr>
            </a:fgClr>
            <a:bgClr>
              <a:prstClr val="white">
                <a:lumMod val="65000"/>
              </a:prstClr>
            </a:bgClr>
          </a:pattFill>
        </p:spPr>
      </p:pic>
    </p:spTree>
    <p:extLst>
      <p:ext uri="{BB962C8B-B14F-4D97-AF65-F5344CB8AC3E}">
        <p14:creationId xmlns:p14="http://schemas.microsoft.com/office/powerpoint/2010/main" val="3065000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608679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4E6C332B-FB1D-4B62-9D35-81BDB0BEC862}"/>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l="13202" r="13202"/>
          <a:stretch/>
        </p:blipFill>
        <p:spPr>
          <a:prstGeom prst="rect">
            <a:avLst/>
          </a:prstGeom>
        </p:spPr>
      </p:pic>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p:txBody>
          <a:bodyPr vert="horz"/>
          <a:lstStyle/>
          <a:p>
            <a:r>
              <a:rPr lang="en-US" dirty="0"/>
              <a:t>Questions?</a:t>
            </a:r>
            <a:endParaRPr lang="en-GB" dirty="0"/>
          </a:p>
        </p:txBody>
      </p:sp>
    </p:spTree>
    <p:extLst>
      <p:ext uri="{BB962C8B-B14F-4D97-AF65-F5344CB8AC3E}">
        <p14:creationId xmlns:p14="http://schemas.microsoft.com/office/powerpoint/2010/main" val="151930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ctrTitle"/>
          </p:nvPr>
        </p:nvSpPr>
        <p:spPr>
          <a:xfrm>
            <a:off x="5770419" y="2796824"/>
            <a:ext cx="5860472" cy="1477328"/>
          </a:xfrm>
        </p:spPr>
        <p:txBody>
          <a:bodyPr wrap="square" anchor="ctr">
            <a:normAutofit/>
          </a:bodyPr>
          <a:lstStyle/>
          <a:p>
            <a:r>
              <a:rPr lang="en-US" sz="3700" b="1" dirty="0"/>
              <a:t>#NationalNutritionMonth</a:t>
            </a:r>
            <a:endParaRPr lang="en-US" sz="3700" dirty="0"/>
          </a:p>
        </p:txBody>
      </p:sp>
      <p:pic>
        <p:nvPicPr>
          <p:cNvPr id="11" name="Picture 10">
            <a:extLst>
              <a:ext uri="{FF2B5EF4-FFF2-40B4-BE49-F238E27FC236}">
                <a16:creationId xmlns:a16="http://schemas.microsoft.com/office/drawing/2014/main" id="{2DCDAC78-EF4A-A475-63FF-3FDFB69A6378}"/>
              </a:ext>
              <a:ext uri="{C183D7F6-B498-43B3-948B-1728B52AA6E4}">
                <adec:decorative xmlns:adec="http://schemas.microsoft.com/office/drawing/2017/decorative" val="1"/>
              </a:ext>
            </a:extLst>
          </p:cNvPr>
          <p:cNvPicPr>
            <a:picLocks noChangeAspect="1"/>
          </p:cNvPicPr>
          <p:nvPr/>
        </p:nvPicPr>
        <p:blipFill>
          <a:blip r:embed="rId3"/>
          <a:srcRect l="3035" r="55587"/>
          <a:stretch>
            <a:fillRect/>
          </a:stretch>
        </p:blipFill>
        <p:spPr>
          <a:xfrm>
            <a:off x="43" y="0"/>
            <a:ext cx="5370812" cy="6858000"/>
          </a:xfrm>
          <a:prstGeom prst="rect">
            <a:avLst/>
          </a:prstGeom>
          <a:noFill/>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3819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1D822382-4AA3-C050-D650-EF4AFFFFC844}"/>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11451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39315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6F2FE4C0-3C5C-96ED-E896-7033D367DBCC}"/>
              </a:ext>
            </a:extLst>
          </p:cNvPr>
          <p:cNvSpPr>
            <a:spLocks noGrp="1"/>
          </p:cNvSpPr>
          <p:nvPr>
            <p:ph type="ctrTitle"/>
          </p:nvPr>
        </p:nvSpPr>
        <p:spPr>
          <a:xfrm>
            <a:off x="1891145" y="-1661993"/>
            <a:ext cx="8409710" cy="1661993"/>
          </a:xfrm>
        </p:spPr>
        <p:txBody>
          <a:bodyPr vert="horz" wrap="square" lIns="0" tIns="0" rIns="0" bIns="0" rtlCol="0" anchor="b" anchorCtr="0">
            <a:spAutoFit/>
          </a:bodyPr>
          <a:lstStyle/>
          <a:p>
            <a:r>
              <a:rPr lang="en-US" dirty="0"/>
              <a:t>Discover the Power of Nutrition</a:t>
            </a:r>
          </a:p>
        </p:txBody>
      </p:sp>
      <p:pic>
        <p:nvPicPr>
          <p:cNvPr id="6" name="Picture 5" descr="National Nutrition Month 2026: Discover the Power of Nutrition. Logo features an apple, a slice of bread, beans, cheese and broccoli.">
            <a:extLst>
              <a:ext uri="{FF2B5EF4-FFF2-40B4-BE49-F238E27FC236}">
                <a16:creationId xmlns:a16="http://schemas.microsoft.com/office/drawing/2014/main" id="{50753DB9-D042-FD98-22FF-CA19F182EEEF}"/>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898088" y="306355"/>
            <a:ext cx="7014966" cy="5471673"/>
          </a:xfrm>
          <a:prstGeom prst="rect">
            <a:avLst/>
          </a:prstGeom>
        </p:spPr>
      </p:pic>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0738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title"/>
          </p:nvPr>
        </p:nvSpPr>
        <p:spPr>
          <a:xfrm>
            <a:off x="340093" y="496855"/>
            <a:ext cx="11511814" cy="553998"/>
          </a:xfrm>
        </p:spPr>
        <p:txBody>
          <a:bodyPr vert="horz"/>
          <a:lstStyle/>
          <a:p>
            <a:r>
              <a:rPr lang="en-GB" sz="3600" b="1" dirty="0"/>
              <a:t>Objectives</a:t>
            </a:r>
            <a:endParaRPr lang="en-GB" b="1" dirty="0"/>
          </a:p>
        </p:txBody>
      </p:sp>
      <p:sp>
        <p:nvSpPr>
          <p:cNvPr id="16" name="Subtitle">
            <a:extLst>
              <a:ext uri="{FF2B5EF4-FFF2-40B4-BE49-F238E27FC236}">
                <a16:creationId xmlns:a16="http://schemas.microsoft.com/office/drawing/2014/main" id="{F61B2371-7C23-410A-A35B-262F295EB4CD}"/>
              </a:ext>
            </a:extLst>
          </p:cNvPr>
          <p:cNvSpPr>
            <a:spLocks noGrp="1"/>
          </p:cNvSpPr>
          <p:nvPr>
            <p:ph type="body" sz="quarter" idx="11"/>
          </p:nvPr>
        </p:nvSpPr>
        <p:spPr>
          <a:xfrm>
            <a:off x="616687" y="1384614"/>
            <a:ext cx="11235219" cy="3516995"/>
          </a:xfrm>
        </p:spPr>
        <p:txBody>
          <a:bodyPr/>
          <a:lstStyle/>
          <a:p>
            <a:pPr marL="457200" indent="-457200">
              <a:lnSpc>
                <a:spcPct val="150000"/>
              </a:lnSpc>
              <a:buFont typeface="+mj-lt"/>
              <a:buAutoNum type="arabicPeriod"/>
            </a:pPr>
            <a:r>
              <a:rPr lang="en-GB" sz="2800" dirty="0"/>
              <a:t>Identify at least two ways in which you can </a:t>
            </a:r>
            <a:r>
              <a:rPr lang="en-GB" sz="2800" i="1" dirty="0"/>
              <a:t>Discover the Power of Nutrition.</a:t>
            </a:r>
          </a:p>
          <a:p>
            <a:pPr marL="457200" indent="-457200">
              <a:lnSpc>
                <a:spcPct val="150000"/>
              </a:lnSpc>
              <a:buFont typeface="+mj-lt"/>
              <a:buAutoNum type="arabicPeriod"/>
            </a:pPr>
            <a:r>
              <a:rPr lang="en-GB" sz="2800" dirty="0"/>
              <a:t>Explain what foods make up a healthy eating pattern.</a:t>
            </a:r>
          </a:p>
          <a:p>
            <a:pPr marL="457200" indent="-457200">
              <a:lnSpc>
                <a:spcPct val="150000"/>
              </a:lnSpc>
              <a:buFont typeface="+mj-lt"/>
              <a:buAutoNum type="arabicPeriod"/>
            </a:pPr>
            <a:r>
              <a:rPr lang="en-GB" sz="2800" dirty="0"/>
              <a:t>Describe ways you can feel good with healthy habits.</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4" y="648601"/>
            <a:ext cx="5755906" cy="615553"/>
          </a:xfrm>
        </p:spPr>
        <p:txBody>
          <a:bodyPr/>
          <a:lstStyle/>
          <a:p>
            <a:r>
              <a:rPr lang="en-US" sz="4000" b="1" dirty="0"/>
              <a:t>Power Your Day</a:t>
            </a:r>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3" y="1685239"/>
            <a:ext cx="5561943" cy="4401205"/>
          </a:xfrm>
        </p:spPr>
        <p:txBody>
          <a:bodyPr vert="horz" lIns="0" tIns="0" rIns="0" bIns="0" rtlCol="0">
            <a:spAutoFit/>
          </a:bodyPr>
          <a:lstStyle/>
          <a:p>
            <a:pPr marL="457200" indent="-457200">
              <a:buFont typeface="Arial" panose="020B0604020202020204" pitchFamily="34" charset="0"/>
              <a:buChar char="•"/>
            </a:pPr>
            <a:r>
              <a:rPr lang="en-US" sz="3200" dirty="0">
                <a:solidFill>
                  <a:schemeClr val="accent1"/>
                </a:solidFill>
                <a:latin typeface="+mj-lt"/>
                <a:ea typeface="+mj-ea"/>
                <a:cs typeface="+mj-cs"/>
              </a:rPr>
              <a:t>Choose healthful foods from all the food groups.</a:t>
            </a:r>
          </a:p>
          <a:p>
            <a:pPr marL="457200" indent="-457200">
              <a:buFont typeface="Arial" panose="020B0604020202020204" pitchFamily="34" charset="0"/>
              <a:buChar char="•"/>
            </a:pPr>
            <a:r>
              <a:rPr lang="en-US" sz="3200" dirty="0">
                <a:solidFill>
                  <a:schemeClr val="accent1"/>
                </a:solidFill>
                <a:latin typeface="+mj-lt"/>
                <a:ea typeface="+mj-ea"/>
                <a:cs typeface="+mj-cs"/>
              </a:rPr>
              <a:t>Alternate your food choices for a variety of nutrients.</a:t>
            </a:r>
          </a:p>
          <a:p>
            <a:pPr marL="457200" indent="-457200">
              <a:buFont typeface="Arial" panose="020B0604020202020204" pitchFamily="34" charset="0"/>
              <a:buChar char="•"/>
            </a:pPr>
            <a:r>
              <a:rPr lang="en-US" sz="3200" dirty="0">
                <a:solidFill>
                  <a:schemeClr val="accent1"/>
                </a:solidFill>
                <a:latin typeface="+mj-lt"/>
                <a:ea typeface="+mj-ea"/>
                <a:cs typeface="+mj-cs"/>
              </a:rPr>
              <a:t>Avoid fad diets that promote unnecessary restrictions.</a:t>
            </a:r>
          </a:p>
        </p:txBody>
      </p:sp>
      <p:pic>
        <p:nvPicPr>
          <p:cNvPr id="9" name="Picture Placeholder 8">
            <a:extLst>
              <a:ext uri="{FF2B5EF4-FFF2-40B4-BE49-F238E27FC236}">
                <a16:creationId xmlns:a16="http://schemas.microsoft.com/office/drawing/2014/main" id="{3FC2905F-27CA-3B88-CA9A-66523C1F852A}"/>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9665" b="9665"/>
          <a:stretch/>
        </p:blipFill>
        <p:spPr/>
      </p:pic>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E25908-E670-8204-9AF6-C6E23497BD28}"/>
              </a:ext>
            </a:extLst>
          </p:cNvPr>
          <p:cNvSpPr>
            <a:spLocks noGrp="1"/>
          </p:cNvSpPr>
          <p:nvPr>
            <p:ph type="title"/>
          </p:nvPr>
        </p:nvSpPr>
        <p:spPr/>
        <p:txBody>
          <a:bodyPr vert="horz"/>
          <a:lstStyle/>
          <a:p>
            <a:pPr algn="l"/>
            <a:r>
              <a:rPr lang="en-GB" sz="3600" b="1" dirty="0"/>
              <a:t>Healthy Eating Patterns</a:t>
            </a:r>
          </a:p>
        </p:txBody>
      </p:sp>
      <p:sp>
        <p:nvSpPr>
          <p:cNvPr id="6" name="Text Placeholder 5">
            <a:extLst>
              <a:ext uri="{FF2B5EF4-FFF2-40B4-BE49-F238E27FC236}">
                <a16:creationId xmlns:a16="http://schemas.microsoft.com/office/drawing/2014/main" id="{42AB3E10-A3D2-396D-D811-B966D6D3EEF3}"/>
              </a:ext>
            </a:extLst>
          </p:cNvPr>
          <p:cNvSpPr>
            <a:spLocks noGrp="1"/>
          </p:cNvSpPr>
          <p:nvPr>
            <p:ph type="body" sz="quarter" idx="12"/>
          </p:nvPr>
        </p:nvSpPr>
        <p:spPr>
          <a:xfrm>
            <a:off x="340094" y="1384614"/>
            <a:ext cx="5511841" cy="4324261"/>
          </a:xfrm>
        </p:spPr>
        <p:txBody>
          <a:bodyPr/>
          <a:lstStyle/>
          <a:p>
            <a:r>
              <a:rPr lang="en-US" sz="3200" dirty="0">
                <a:solidFill>
                  <a:schemeClr val="accent1"/>
                </a:solidFill>
              </a:rPr>
              <a:t>Include:</a:t>
            </a:r>
          </a:p>
          <a:p>
            <a:pPr marL="742950" lvl="1" indent="-457200">
              <a:buSzPct val="100000"/>
              <a:buFont typeface="Arial" panose="020B0604020202020204" pitchFamily="34" charset="0"/>
              <a:buChar char="•"/>
            </a:pPr>
            <a:r>
              <a:rPr lang="en-US" sz="3200" dirty="0">
                <a:solidFill>
                  <a:schemeClr val="accent1"/>
                </a:solidFill>
              </a:rPr>
              <a:t>Vegetables</a:t>
            </a:r>
          </a:p>
          <a:p>
            <a:pPr marL="742950" lvl="1" indent="-457200">
              <a:buSzPct val="100000"/>
              <a:buFont typeface="Arial" panose="020B0604020202020204" pitchFamily="34" charset="0"/>
              <a:buChar char="•"/>
            </a:pPr>
            <a:r>
              <a:rPr lang="en-US" sz="3200" dirty="0">
                <a:solidFill>
                  <a:schemeClr val="accent1"/>
                </a:solidFill>
              </a:rPr>
              <a:t>Fruits</a:t>
            </a:r>
          </a:p>
          <a:p>
            <a:pPr marL="742950" lvl="1" indent="-457200">
              <a:buSzPct val="100000"/>
              <a:buFont typeface="Arial" panose="020B0604020202020204" pitchFamily="34" charset="0"/>
              <a:buChar char="•"/>
            </a:pPr>
            <a:r>
              <a:rPr lang="en-US" sz="3200" dirty="0">
                <a:solidFill>
                  <a:schemeClr val="accent1"/>
                </a:solidFill>
              </a:rPr>
              <a:t>Grains, especially whole grains</a:t>
            </a:r>
          </a:p>
          <a:p>
            <a:pPr marL="742950" lvl="1" indent="-457200">
              <a:buSzPct val="100000"/>
              <a:buFont typeface="Arial" panose="020B0604020202020204" pitchFamily="34" charset="0"/>
              <a:buChar char="•"/>
            </a:pPr>
            <a:r>
              <a:rPr lang="en-US" sz="3200" dirty="0">
                <a:solidFill>
                  <a:schemeClr val="accent1"/>
                </a:solidFill>
              </a:rPr>
              <a:t>Lean protein foods</a:t>
            </a:r>
          </a:p>
          <a:p>
            <a:pPr marL="742950" lvl="1" indent="-457200">
              <a:buSzPct val="100000"/>
              <a:buFont typeface="Arial" panose="020B0604020202020204" pitchFamily="34" charset="0"/>
              <a:buChar char="•"/>
            </a:pPr>
            <a:r>
              <a:rPr lang="en-US" sz="3200" dirty="0">
                <a:solidFill>
                  <a:schemeClr val="accent1"/>
                </a:solidFill>
              </a:rPr>
              <a:t>Low-fat or fat-free dairy or fortified soy versions</a:t>
            </a:r>
          </a:p>
        </p:txBody>
      </p:sp>
      <p:sp>
        <p:nvSpPr>
          <p:cNvPr id="7" name="Text Placeholder 6">
            <a:extLst>
              <a:ext uri="{FF2B5EF4-FFF2-40B4-BE49-F238E27FC236}">
                <a16:creationId xmlns:a16="http://schemas.microsoft.com/office/drawing/2014/main" id="{5EF8BA51-C9BE-606F-6F87-695728F0CF43}"/>
              </a:ext>
            </a:extLst>
          </p:cNvPr>
          <p:cNvSpPr>
            <a:spLocks noGrp="1"/>
          </p:cNvSpPr>
          <p:nvPr>
            <p:ph type="body" sz="quarter" idx="13"/>
          </p:nvPr>
        </p:nvSpPr>
        <p:spPr>
          <a:xfrm>
            <a:off x="6361504" y="1384614"/>
            <a:ext cx="5511841" cy="2631490"/>
          </a:xfrm>
        </p:spPr>
        <p:txBody>
          <a:bodyPr/>
          <a:lstStyle/>
          <a:p>
            <a:r>
              <a:rPr lang="en-US" sz="3200" dirty="0"/>
              <a:t>Limit:</a:t>
            </a:r>
          </a:p>
          <a:p>
            <a:pPr marL="742950" lvl="1" indent="-457200">
              <a:buFont typeface="Arial" panose="020B0604020202020204" pitchFamily="34" charset="0"/>
              <a:buChar char="•"/>
            </a:pPr>
            <a:r>
              <a:rPr lang="en-US" sz="3200" dirty="0"/>
              <a:t>Added sugars</a:t>
            </a:r>
          </a:p>
          <a:p>
            <a:pPr marL="742950" lvl="1" indent="-457200">
              <a:buFont typeface="Arial" panose="020B0604020202020204" pitchFamily="34" charset="0"/>
              <a:buChar char="•"/>
            </a:pPr>
            <a:r>
              <a:rPr lang="en-US" sz="3200" dirty="0"/>
              <a:t>Saturated fat</a:t>
            </a:r>
          </a:p>
          <a:p>
            <a:pPr marL="742950" lvl="1" indent="-457200">
              <a:buFont typeface="Arial" panose="020B0604020202020204" pitchFamily="34" charset="0"/>
              <a:buChar char="•"/>
            </a:pPr>
            <a:r>
              <a:rPr lang="en-US" sz="3200" dirty="0"/>
              <a:t>Sodium</a:t>
            </a:r>
          </a:p>
        </p:txBody>
      </p:sp>
    </p:spTree>
    <p:extLst>
      <p:ext uri="{BB962C8B-B14F-4D97-AF65-F5344CB8AC3E}">
        <p14:creationId xmlns:p14="http://schemas.microsoft.com/office/powerpoint/2010/main" val="312338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19191-BB6C-5377-4299-CAD45D686C4D}"/>
              </a:ext>
            </a:extLst>
          </p:cNvPr>
          <p:cNvSpPr>
            <a:spLocks noGrp="1"/>
          </p:cNvSpPr>
          <p:nvPr>
            <p:ph type="ctrTitle"/>
          </p:nvPr>
        </p:nvSpPr>
        <p:spPr/>
        <p:txBody>
          <a:bodyPr/>
          <a:lstStyle/>
          <a:p>
            <a:r>
              <a:rPr lang="en-US" dirty="0"/>
              <a:t>Choose Variety</a:t>
            </a:r>
          </a:p>
        </p:txBody>
      </p:sp>
      <p:pic>
        <p:nvPicPr>
          <p:cNvPr id="12" name="Picture Placeholder 11">
            <a:extLst>
              <a:ext uri="{FF2B5EF4-FFF2-40B4-BE49-F238E27FC236}">
                <a16:creationId xmlns:a16="http://schemas.microsoft.com/office/drawing/2014/main" id="{E5222A0C-799F-D18A-A217-FE8FA7C289D5}"/>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a:fillRect/>
          </a:stretch>
        </p:blipFill>
        <p:spPr/>
      </p:pic>
    </p:spTree>
    <p:extLst>
      <p:ext uri="{BB962C8B-B14F-4D97-AF65-F5344CB8AC3E}">
        <p14:creationId xmlns:p14="http://schemas.microsoft.com/office/powerpoint/2010/main" val="338662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80B3-32B2-DCEE-A531-A8C93C45F8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1B697-B2D8-1288-CFAB-2517F6FCCF1A}"/>
              </a:ext>
            </a:extLst>
          </p:cNvPr>
          <p:cNvSpPr>
            <a:spLocks noGrp="1"/>
          </p:cNvSpPr>
          <p:nvPr>
            <p:ph type="ctrTitle"/>
          </p:nvPr>
        </p:nvSpPr>
        <p:spPr>
          <a:xfrm>
            <a:off x="5670211" y="187127"/>
            <a:ext cx="5860472" cy="1354217"/>
          </a:xfrm>
        </p:spPr>
        <p:txBody>
          <a:bodyPr/>
          <a:lstStyle/>
          <a:p>
            <a:pPr algn="l"/>
            <a:r>
              <a:rPr lang="en-GB" sz="4400" b="1" dirty="0"/>
              <a:t>Stay Nourished on Limited Budgets</a:t>
            </a:r>
            <a:endParaRPr lang="en-US" sz="4400" b="1" dirty="0"/>
          </a:p>
        </p:txBody>
      </p:sp>
      <p:sp>
        <p:nvSpPr>
          <p:cNvPr id="4" name="Text Placeholder 3">
            <a:extLst>
              <a:ext uri="{FF2B5EF4-FFF2-40B4-BE49-F238E27FC236}">
                <a16:creationId xmlns:a16="http://schemas.microsoft.com/office/drawing/2014/main" id="{A674481D-D4DB-8F62-4F6D-A0E0DB68894A}"/>
              </a:ext>
            </a:extLst>
          </p:cNvPr>
          <p:cNvSpPr>
            <a:spLocks noGrp="1"/>
          </p:cNvSpPr>
          <p:nvPr>
            <p:ph type="subTitle" idx="1"/>
          </p:nvPr>
        </p:nvSpPr>
        <p:spPr>
          <a:xfrm>
            <a:off x="5582529" y="1983243"/>
            <a:ext cx="5860472" cy="3262432"/>
          </a:xfrm>
        </p:spPr>
        <p:txBody>
          <a:bodyPr vert="horz" lIns="0" tIns="0" rIns="0" bIns="0" rtlCol="0">
            <a:spAutoFit/>
          </a:bodyPr>
          <a:lstStyle/>
          <a:p>
            <a:pPr marL="457200" indent="-457200" algn="l">
              <a:buFont typeface="Arial" panose="020B0604020202020204" pitchFamily="34" charset="0"/>
              <a:buChar char="•"/>
            </a:pPr>
            <a:r>
              <a:rPr lang="en-US" sz="3200" dirty="0"/>
              <a:t>Plan grocery lists around sales.</a:t>
            </a:r>
          </a:p>
          <a:p>
            <a:pPr marL="457200" indent="-457200" algn="l">
              <a:buFont typeface="Arial" panose="020B0604020202020204" pitchFamily="34" charset="0"/>
              <a:buChar char="•"/>
            </a:pPr>
            <a:r>
              <a:rPr lang="en-US" sz="3200" dirty="0"/>
              <a:t>Learn cooking and meal preparation skills that work with the resources you have.</a:t>
            </a:r>
          </a:p>
          <a:p>
            <a:pPr marL="457200" indent="-457200" algn="l">
              <a:buFont typeface="Arial" panose="020B0604020202020204" pitchFamily="34" charset="0"/>
              <a:buChar char="•"/>
            </a:pPr>
            <a:r>
              <a:rPr lang="en-US" sz="3200" dirty="0"/>
              <a:t>Locate community resources.</a:t>
            </a:r>
          </a:p>
        </p:txBody>
      </p:sp>
      <p:pic>
        <p:nvPicPr>
          <p:cNvPr id="11" name="Picture Placeholder 10">
            <a:extLst>
              <a:ext uri="{FF2B5EF4-FFF2-40B4-BE49-F238E27FC236}">
                <a16:creationId xmlns:a16="http://schemas.microsoft.com/office/drawing/2014/main" id="{E9D6F2DD-BE37-C875-4F23-40C8FF57A62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prstGeom prst="rect">
            <a:avLst/>
          </a:prstGeom>
        </p:spPr>
      </p:pic>
    </p:spTree>
    <p:extLst>
      <p:ext uri="{BB962C8B-B14F-4D97-AF65-F5344CB8AC3E}">
        <p14:creationId xmlns:p14="http://schemas.microsoft.com/office/powerpoint/2010/main" val="82554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09662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91CB9DF5-C3FF-4898-AC23-0741E00858B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174738"/>
            <a:ext cx="5561943" cy="1354217"/>
          </a:xfrm>
        </p:spPr>
        <p:txBody>
          <a:bodyPr vert="horz"/>
          <a:lstStyle/>
          <a:p>
            <a:r>
              <a:rPr lang="en-US" sz="4400" b="1" dirty="0"/>
              <a:t>Find Advice Backed by Science</a:t>
            </a:r>
            <a:endParaRPr lang="en-GB" sz="4400" b="1" dirty="0"/>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52551"/>
            <a:ext cx="5561943" cy="4339650"/>
          </a:xfrm>
        </p:spPr>
        <p:txBody>
          <a:bodyPr/>
          <a:lstStyle/>
          <a:p>
            <a:pPr marL="457200" indent="-457200">
              <a:buFont typeface="Arial" panose="020B0604020202020204" pitchFamily="34" charset="0"/>
              <a:buChar char="•"/>
            </a:pPr>
            <a:r>
              <a:rPr lang="en-US" sz="2800" dirty="0">
                <a:solidFill>
                  <a:schemeClr val="accent1"/>
                </a:solidFill>
                <a:latin typeface="+mj-lt"/>
                <a:ea typeface="+mj-ea"/>
                <a:cs typeface="+mj-cs"/>
              </a:rPr>
              <a:t>Find accurate sources for nutrition information.</a:t>
            </a:r>
          </a:p>
          <a:p>
            <a:pPr marL="457200" indent="-457200">
              <a:buFont typeface="Arial" panose="020B0604020202020204" pitchFamily="34" charset="0"/>
              <a:buChar char="•"/>
            </a:pPr>
            <a:r>
              <a:rPr lang="en-US" sz="2800" dirty="0">
                <a:solidFill>
                  <a:schemeClr val="accent1"/>
                </a:solidFill>
                <a:latin typeface="+mj-lt"/>
                <a:ea typeface="+mj-ea"/>
                <a:cs typeface="+mj-cs"/>
              </a:rPr>
              <a:t>Meet with an RDN who specializes in your unique needs.</a:t>
            </a:r>
          </a:p>
          <a:p>
            <a:pPr marL="457200" indent="-457200">
              <a:buFont typeface="Arial" panose="020B0604020202020204" pitchFamily="34" charset="0"/>
              <a:buChar char="•"/>
            </a:pPr>
            <a:r>
              <a:rPr lang="en-US" sz="2800" dirty="0">
                <a:solidFill>
                  <a:schemeClr val="accent1"/>
                </a:solidFill>
                <a:latin typeface="+mj-lt"/>
                <a:ea typeface="+mj-ea"/>
                <a:cs typeface="+mj-cs"/>
              </a:rPr>
              <a:t>Receive personalized nutrition information from an RDN to meet your health goals.</a:t>
            </a:r>
          </a:p>
        </p:txBody>
      </p:sp>
    </p:spTree>
    <p:extLst>
      <p:ext uri="{BB962C8B-B14F-4D97-AF65-F5344CB8AC3E}">
        <p14:creationId xmlns:p14="http://schemas.microsoft.com/office/powerpoint/2010/main" val="286661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662467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a:extLst>
              <a:ext uri="{FF2B5EF4-FFF2-40B4-BE49-F238E27FC236}">
                <a16:creationId xmlns:a16="http://schemas.microsoft.com/office/drawing/2014/main" id="{EB1C3874-2E9B-1649-E74F-A1CA0FF69B9F}"/>
              </a:ext>
              <a:ext uri="{C183D7F6-B498-43B3-948B-1728B52AA6E4}">
                <adec:decorative xmlns:adec="http://schemas.microsoft.com/office/drawing/2017/decorative" val="1"/>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itle 3">
            <a:extLst>
              <a:ext uri="{FF2B5EF4-FFF2-40B4-BE49-F238E27FC236}">
                <a16:creationId xmlns:a16="http://schemas.microsoft.com/office/drawing/2014/main" id="{5CFF9B4D-4725-C5E8-9623-596ABB5CD044}"/>
              </a:ext>
            </a:extLst>
          </p:cNvPr>
          <p:cNvSpPr txBox="1">
            <a:spLocks noGrp="1"/>
          </p:cNvSpPr>
          <p:nvPr>
            <p:ph type="title" idx="4294967295"/>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lt1"/>
                </a:solidFill>
                <a:effectLst/>
                <a:uLnTx/>
                <a:uFillTx/>
                <a:latin typeface="+mn-lt"/>
                <a:ea typeface="+mn-ea"/>
                <a:cs typeface="+mn-cs"/>
              </a:rPr>
              <a:t>Find a Nutrition Expert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lt1"/>
                </a:solidFill>
                <a:effectLst/>
                <a:uLnTx/>
                <a:uFillTx/>
                <a:latin typeface="+mn-lt"/>
                <a:ea typeface="+mn-ea"/>
                <a:cs typeface="+mn-cs"/>
              </a:rPr>
              <a:t>eatright.org</a:t>
            </a:r>
            <a:endParaRPr kumimoji="0" lang="en-US" sz="2400" b="1"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3082319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ccd8e9-20bc-4edb-999c-122cf8e0cb4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647FEA2024D741950D7AA7126A1A10" ma:contentTypeVersion="13" ma:contentTypeDescription="Create a new document." ma:contentTypeScope="" ma:versionID="173eed1b43f13757e7c97a3adf5c5ea5">
  <xsd:schema xmlns:xsd="http://www.w3.org/2001/XMLSchema" xmlns:xs="http://www.w3.org/2001/XMLSchema" xmlns:p="http://schemas.microsoft.com/office/2006/metadata/properties" xmlns:ns2="4fccd8e9-20bc-4edb-999c-122cf8e0cb43" xmlns:ns3="b5e74c2f-aad3-4b6c-9a2c-4d196b046488" targetNamespace="http://schemas.microsoft.com/office/2006/metadata/properties" ma:root="true" ma:fieldsID="d5c2ae065bac009f4ffc24aae8e9b02e" ns2:_="" ns3:_="">
    <xsd:import namespace="4fccd8e9-20bc-4edb-999c-122cf8e0cb43"/>
    <xsd:import namespace="b5e74c2f-aad3-4b6c-9a2c-4d196b0464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cd8e9-20bc-4edb-999c-122cf8e0c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0bb3ce1-2d96-45e5-99c4-d2bba11dad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e74c2f-aad3-4b6c-9a2c-4d196b0464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F7C1E-B43F-45C1-B6C1-7A344754F477}">
  <ds:schemaRefs>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4fccd8e9-20bc-4edb-999c-122cf8e0cb43"/>
    <ds:schemaRef ds:uri="http://schemas.openxmlformats.org/package/2006/metadata/core-properties"/>
    <ds:schemaRef ds:uri="http://purl.org/dc/terms/"/>
    <ds:schemaRef ds:uri="b5e74c2f-aad3-4b6c-9a2c-4d196b046488"/>
    <ds:schemaRef ds:uri="http://purl.org/dc/dcmitype/"/>
  </ds:schemaRefs>
</ds:datastoreItem>
</file>

<file path=customXml/itemProps2.xml><?xml version="1.0" encoding="utf-8"?>
<ds:datastoreItem xmlns:ds="http://schemas.openxmlformats.org/officeDocument/2006/customXml" ds:itemID="{3B16D191-B106-48C0-9D4D-AF49D2D1C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cd8e9-20bc-4edb-999c-122cf8e0cb43"/>
    <ds:schemaRef ds:uri="b5e74c2f-aad3-4b6c-9a2c-4d196b046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F7BAA2-9066-4B0C-B95D-B00D66A691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Academy PowerPoint Templates</Template>
  <TotalTime>6497</TotalTime>
  <Words>2058</Words>
  <Application>Microsoft Office PowerPoint</Application>
  <PresentationFormat>Widescreen</PresentationFormat>
  <Paragraphs>186</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2026</vt:lpstr>
      <vt:lpstr>Discover the Power of Nutrition</vt:lpstr>
      <vt:lpstr>Objectives</vt:lpstr>
      <vt:lpstr>Power Your Day</vt:lpstr>
      <vt:lpstr>Healthy Eating Patterns</vt:lpstr>
      <vt:lpstr>Choose Variety</vt:lpstr>
      <vt:lpstr>Stay Nourished on Limited Budgets</vt:lpstr>
      <vt:lpstr>Find Advice Backed by Science</vt:lpstr>
      <vt:lpstr>Find a Nutrition Expert at eatright.org</vt:lpstr>
      <vt:lpstr>Feel Good with Healthy Habits</vt:lpstr>
      <vt:lpstr>Physical Activity</vt:lpstr>
      <vt:lpstr>Food Safety</vt:lpstr>
      <vt:lpstr>Four Steps to Food Safety</vt:lpstr>
      <vt:lpstr>Healthy Habits</vt:lpstr>
      <vt:lpstr>Questions?</vt:lpstr>
      <vt:lpstr>#NationalNutritionMonth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Nutrition Month 2026</dc:title>
  <dc:creator>AcademyofNutritionandDietetics@eatright.onmicrosoft.com</dc:creator>
  <cp:lastModifiedBy>Sarah Lee</cp:lastModifiedBy>
  <cp:revision>183</cp:revision>
  <dcterms:created xsi:type="dcterms:W3CDTF">2023-11-10T18:49:27Z</dcterms:created>
  <dcterms:modified xsi:type="dcterms:W3CDTF">2026-01-15T18:46:09Z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0x01010016647FEA2024D741950D7AA7126A1A10</vt:lpwstr>
  </property>
  <property fmtid="{D5CDD505-2E9C-101B-9397-08002B2CF9AE}" pid="3" name="MediaServiceImageTags">
    <vt:lpwstr/>
  </property>
</Properties>
</file>