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895" r:id="rId2"/>
  </p:sldMasterIdLst>
  <p:notesMasterIdLst>
    <p:notesMasterId r:id="rId21"/>
  </p:notesMasterIdLst>
  <p:sldIdLst>
    <p:sldId id="256" r:id="rId3"/>
    <p:sldId id="288" r:id="rId4"/>
    <p:sldId id="257" r:id="rId5"/>
    <p:sldId id="258" r:id="rId6"/>
    <p:sldId id="263" r:id="rId7"/>
    <p:sldId id="293" r:id="rId8"/>
    <p:sldId id="289" r:id="rId9"/>
    <p:sldId id="276" r:id="rId10"/>
    <p:sldId id="270" r:id="rId11"/>
    <p:sldId id="285" r:id="rId12"/>
    <p:sldId id="291" r:id="rId13"/>
    <p:sldId id="294" r:id="rId14"/>
    <p:sldId id="292" r:id="rId15"/>
    <p:sldId id="290" r:id="rId16"/>
    <p:sldId id="286" r:id="rId17"/>
    <p:sldId id="287" r:id="rId18"/>
    <p:sldId id="283" r:id="rId19"/>
    <p:sldId id="28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Lato" panose="020F0502020204030203" pitchFamily="34" charset="0"/>
      <p:regular r:id="rId28"/>
      <p:bold r:id="rId29"/>
      <p:italic r:id="rId30"/>
      <p:boldItalic r:id="rId31"/>
    </p:embeddedFont>
    <p:embeddedFont>
      <p:font typeface="Myriad Pro" panose="020B0503030403020204"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717171"/>
    <a:srgbClr val="FFD579"/>
    <a:srgbClr val="B2B2B2"/>
    <a:srgbClr val="9420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93792" autoAdjust="0"/>
  </p:normalViewPr>
  <p:slideViewPr>
    <p:cSldViewPr>
      <p:cViewPr varScale="1">
        <p:scale>
          <a:sx n="59" d="100"/>
          <a:sy n="59" d="100"/>
        </p:scale>
        <p:origin x="420" y="60"/>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5536"/>
    </p:cViewPr>
  </p:sorterViewPr>
  <p:notesViewPr>
    <p:cSldViewPr>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6606E-285C-4033-8FB2-7F4FF1199A73}" type="datetimeFigureOut">
              <a:rPr lang="en-US" smtClean="0"/>
              <a:pPr/>
              <a:t>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530C8-E91F-482B-AF0E-A886A371BBDB}" type="slidenum">
              <a:rPr lang="en-US" smtClean="0"/>
              <a:pPr/>
              <a:t>‹#›</a:t>
            </a:fld>
            <a:endParaRPr lang="en-US" dirty="0"/>
          </a:p>
        </p:txBody>
      </p:sp>
    </p:spTree>
    <p:extLst>
      <p:ext uri="{BB962C8B-B14F-4D97-AF65-F5344CB8AC3E}">
        <p14:creationId xmlns:p14="http://schemas.microsoft.com/office/powerpoint/2010/main" val="104297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ns.usda.gov/progra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yplate.gov/shopsimpl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yplate.gov/resources/graphics/promotional-imag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Hello, my name is ___________________________, and I am a ________________________ (RDN, NDTR, intern, etc.).  </a:t>
            </a:r>
          </a:p>
          <a:p>
            <a:endParaRPr lang="en-US" dirty="0">
              <a:cs typeface="Arial" panose="020B0604020202020204" pitchFamily="34" charset="0"/>
            </a:endParaRPr>
          </a:p>
          <a:p>
            <a:r>
              <a:rPr lang="en-US" dirty="0">
                <a:cs typeface="Arial" panose="020B0604020202020204" pitchFamily="34" charset="0"/>
              </a:rPr>
              <a:t>I’m also a member of the Academy of Nutrition and Dietetics (Academy), </a:t>
            </a:r>
            <a:r>
              <a:rPr lang="en-US" altLang="en-US" dirty="0">
                <a:cs typeface="Arial" panose="020B0604020202020204" pitchFamily="34" charset="0"/>
              </a:rPr>
              <a:t>the world’s largest organization of food and nutrition professionals</a:t>
            </a:r>
            <a:r>
              <a:rPr lang="en-US" altLang="ja-JP" dirty="0">
                <a:solidFill>
                  <a:srgbClr val="000000"/>
                </a:solidFill>
                <a:cs typeface="Arial" panose="020B0604020202020204" pitchFamily="34" charset="0"/>
                <a:sym typeface="Times New Roman" panose="02020603050405020304" pitchFamily="18" charset="0"/>
              </a:rPr>
              <a:t>. </a:t>
            </a:r>
          </a:p>
          <a:p>
            <a:endParaRPr lang="en-US" altLang="ja-JP" dirty="0">
              <a:solidFill>
                <a:srgbClr val="000000"/>
              </a:solidFill>
              <a:cs typeface="Arial" panose="020B0604020202020204" pitchFamily="34" charset="0"/>
              <a:sym typeface="Times New Roman" panose="02020603050405020304" pitchFamily="18" charset="0"/>
            </a:endParaRPr>
          </a:p>
          <a:p>
            <a:r>
              <a:rPr lang="en-US" dirty="0"/>
              <a:t>Members of the Academy play a key role in shaping the public's food choices and are committed to improving the nation’s health. </a:t>
            </a:r>
          </a:p>
          <a:p>
            <a:endParaRPr lang="en-US" dirty="0"/>
          </a:p>
          <a:p>
            <a:r>
              <a:rPr lang="en-US" dirty="0"/>
              <a:t>As food and nutrition experts, registered dietitian nutritionists (RDNs) serve in roles that have a positive impact on the health of their patients, clients and communities. RDNs offer preventive and medical nutrition therapy services in a variety of settings, and they are a trusted source about what types of food to eat.</a:t>
            </a:r>
          </a:p>
          <a:p>
            <a:endParaRPr lang="en-US" dirty="0"/>
          </a:p>
          <a:p>
            <a:r>
              <a:rPr lang="en-US" dirty="0"/>
              <a:t>If you would like to improve your current eating habits and would benefit from personalized nutrition guidance, a registered dietitian nutritionist can help you develop a healthful eating plan that is as unique as you are.</a:t>
            </a:r>
          </a:p>
          <a:p>
            <a:endParaRPr lang="en-US" dirty="0"/>
          </a:p>
          <a:p>
            <a:endParaRPr lang="en-US" dirty="0"/>
          </a:p>
          <a:p>
            <a:endParaRPr lang="en-US" dirty="0"/>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1</a:t>
            </a:fld>
            <a:endParaRPr lang="en-US" dirty="0"/>
          </a:p>
        </p:txBody>
      </p:sp>
    </p:spTree>
    <p:extLst>
      <p:ext uri="{BB962C8B-B14F-4D97-AF65-F5344CB8AC3E}">
        <p14:creationId xmlns:p14="http://schemas.microsoft.com/office/powerpoint/2010/main" val="376301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RDNs can also help you to stay nourished and save money while fueling for the future.</a:t>
            </a:r>
          </a:p>
          <a:p>
            <a:endParaRPr lang="en-US" dirty="0"/>
          </a:p>
          <a:p>
            <a:r>
              <a:rPr lang="en-US" dirty="0"/>
              <a:t>Planning your meals and snacks is a great place to start. It’s not only a habit that will help you eat healthfully, but it can also save you money and reduce wasted food.</a:t>
            </a:r>
          </a:p>
          <a:p>
            <a:endParaRPr lang="en-US" dirty="0"/>
          </a:p>
          <a:p>
            <a:r>
              <a:rPr lang="en-US" dirty="0"/>
              <a:t>Start by seeing what foods you have at home, then use a grocery list to shop sales when purchasing the foods you need.</a:t>
            </a:r>
          </a:p>
          <a:p>
            <a:endParaRPr lang="en-US" dirty="0"/>
          </a:p>
          <a:p>
            <a:r>
              <a:rPr lang="en-US" dirty="0"/>
              <a:t>You can also learn about resources in your community, such as SNAP, WIC, and local food banks.</a:t>
            </a:r>
          </a:p>
          <a:p>
            <a:endParaRPr lang="en-US" dirty="0"/>
          </a:p>
          <a:p>
            <a:r>
              <a:rPr lang="en-US" dirty="0"/>
              <a:t>These types of programs offer food assistance to individuals who are eligible.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10</a:t>
            </a:fld>
            <a:endParaRPr lang="en-US" dirty="0"/>
          </a:p>
        </p:txBody>
      </p:sp>
    </p:spTree>
    <p:extLst>
      <p:ext uri="{BB962C8B-B14F-4D97-AF65-F5344CB8AC3E}">
        <p14:creationId xmlns:p14="http://schemas.microsoft.com/office/powerpoint/2010/main" val="152227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Supplemental Nutrition Assistance Program, also known as SNAP, provides assistance to individuals who qualify so that nutritious foods, including fruits, vegetables, protein foods, dairy products, breads and cereals can be purchased.</a:t>
            </a:r>
          </a:p>
          <a:p>
            <a:endParaRPr lang="en-US" dirty="0"/>
          </a:p>
          <a:p>
            <a:r>
              <a:rPr lang="en-US" dirty="0"/>
              <a:t>WIC is another type of program that offers supplemental foods and nutrition education to eligible individuals who are pregnant and breastfeeding and their children up until the age of five.</a:t>
            </a:r>
          </a:p>
          <a:p>
            <a:endParaRPr lang="en-US" dirty="0"/>
          </a:p>
          <a:p>
            <a:r>
              <a:rPr lang="en-US" dirty="0"/>
              <a:t>Please keep in mind that these are only two examples of federal nutrition programs that are offered through the Food and Nutrition Service of the U.S. Department of Agriculture and a brief description of each.</a:t>
            </a:r>
          </a:p>
          <a:p>
            <a:endParaRPr lang="en-US" dirty="0"/>
          </a:p>
          <a:p>
            <a:r>
              <a:rPr lang="en-US" dirty="0"/>
              <a:t>More information is available on the USDA’s website: </a:t>
            </a:r>
            <a:r>
              <a:rPr lang="en-US" dirty="0">
                <a:hlinkClick r:id="rId3"/>
              </a:rPr>
              <a:t>https://www.fns.usda.gov/programs</a:t>
            </a:r>
            <a:r>
              <a:rPr lang="en-US" dirty="0"/>
              <a:t>. </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11</a:t>
            </a:fld>
            <a:endParaRPr lang="en-US" dirty="0"/>
          </a:p>
        </p:txBody>
      </p:sp>
    </p:spTree>
    <p:extLst>
      <p:ext uri="{BB962C8B-B14F-4D97-AF65-F5344CB8AC3E}">
        <p14:creationId xmlns:p14="http://schemas.microsoft.com/office/powerpoint/2010/main" val="310922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resource that is available through the USDA is “</a:t>
            </a:r>
            <a:r>
              <a:rPr lang="en-US" b="0" i="0" dirty="0">
                <a:solidFill>
                  <a:srgbClr val="2E2E2E"/>
                </a:solidFill>
                <a:effectLst/>
                <a:latin typeface="Lato" panose="020F0502020204030203" pitchFamily="34" charset="0"/>
              </a:rPr>
              <a:t>Shop Simple with MyPlate”.</a:t>
            </a:r>
          </a:p>
          <a:p>
            <a:pPr algn="l"/>
            <a:endParaRPr lang="en-US" dirty="0">
              <a:solidFill>
                <a:srgbClr val="2E2E2E"/>
              </a:solidFill>
              <a:latin typeface="Lato" panose="020F0502020204030203" pitchFamily="34" charset="0"/>
            </a:endParaRPr>
          </a:p>
          <a:p>
            <a:pPr algn="l"/>
            <a:r>
              <a:rPr lang="en-US" b="0" i="0" dirty="0">
                <a:solidFill>
                  <a:srgbClr val="2E2E2E"/>
                </a:solidFill>
                <a:effectLst/>
                <a:latin typeface="Lato" panose="020F0502020204030203" pitchFamily="34" charset="0"/>
              </a:rPr>
              <a:t>According to MyPlate.gov, </a:t>
            </a:r>
            <a:r>
              <a:rPr lang="en-US" dirty="0">
                <a:solidFill>
                  <a:srgbClr val="2E2E2E"/>
                </a:solidFill>
                <a:latin typeface="Lato" panose="020F0502020204030203" pitchFamily="34" charset="0"/>
                <a:hlinkClick r:id="rId3">
                  <a:extLst>
                    <a:ext uri="{A12FA001-AC4F-418D-AE19-62706E023703}">
                      <ahyp:hlinkClr xmlns:ahyp="http://schemas.microsoft.com/office/drawing/2018/hyperlinkcolor" val="tx"/>
                    </a:ext>
                  </a:extLst>
                </a:hlinkClick>
              </a:rPr>
              <a:t>“</a:t>
            </a:r>
            <a:r>
              <a:rPr lang="en-US" b="1" i="0" u="sng" dirty="0">
                <a:solidFill>
                  <a:srgbClr val="2A8282"/>
                </a:solidFill>
                <a:effectLst/>
                <a:latin typeface="Lato" panose="020F0502020204030203" pitchFamily="34" charset="0"/>
                <a:hlinkClick r:id="rId3"/>
              </a:rPr>
              <a:t>Shop Simple with MyPlate</a:t>
            </a:r>
            <a:r>
              <a:rPr lang="en-US" b="1" u="sng" dirty="0">
                <a:solidFill>
                  <a:srgbClr val="2A8282"/>
                </a:solidFill>
                <a:latin typeface="Lato" panose="020F0502020204030203" pitchFamily="34" charset="0"/>
              </a:rPr>
              <a:t> </a:t>
            </a:r>
            <a:r>
              <a:rPr lang="en-US" b="0" i="0" dirty="0">
                <a:solidFill>
                  <a:srgbClr val="2E2E2E"/>
                </a:solidFill>
                <a:effectLst/>
                <a:latin typeface="Lato" panose="020F0502020204030203" pitchFamily="34" charset="0"/>
              </a:rPr>
              <a:t>is a tool to help Americans save money while shopping for healthy food choices. Consumers can use this tool to quickly find savings in their local area and discover new ways to prepare budget-friendly foods”.</a:t>
            </a:r>
          </a:p>
          <a:p>
            <a:endParaRPr lang="en-US" dirty="0"/>
          </a:p>
          <a:p>
            <a:r>
              <a:rPr lang="en-US" dirty="0"/>
              <a:t>Source: </a:t>
            </a:r>
            <a:r>
              <a:rPr lang="en-US" dirty="0">
                <a:hlinkClick r:id="rId4"/>
              </a:rPr>
              <a:t>https://www.myplate.gov/resources/graphics/promotional-images</a:t>
            </a:r>
            <a:r>
              <a:rPr lang="en-US" dirty="0"/>
              <a:t> </a:t>
            </a:r>
          </a:p>
        </p:txBody>
      </p:sp>
      <p:sp>
        <p:nvSpPr>
          <p:cNvPr id="4" name="Slide Number Placeholder 3"/>
          <p:cNvSpPr>
            <a:spLocks noGrp="1"/>
          </p:cNvSpPr>
          <p:nvPr>
            <p:ph type="sldNum" sz="quarter" idx="5"/>
          </p:nvPr>
        </p:nvSpPr>
        <p:spPr/>
        <p:txBody>
          <a:bodyPr/>
          <a:lstStyle/>
          <a:p>
            <a:fld id="{3A5530C8-E91F-482B-AF0E-A886A371BBDB}" type="slidenum">
              <a:rPr lang="en-US" smtClean="0"/>
              <a:pPr/>
              <a:t>12</a:t>
            </a:fld>
            <a:endParaRPr lang="en-US" dirty="0"/>
          </a:p>
        </p:txBody>
      </p:sp>
    </p:spTree>
    <p:extLst>
      <p:ext uri="{BB962C8B-B14F-4D97-AF65-F5344CB8AC3E}">
        <p14:creationId xmlns:p14="http://schemas.microsoft.com/office/powerpoint/2010/main" val="350672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Earlier we discussed the five food groups. </a:t>
            </a:r>
          </a:p>
          <a:p>
            <a:pPr algn="l"/>
            <a:endParaRPr lang="en-US" dirty="0"/>
          </a:p>
          <a:p>
            <a:pPr algn="l"/>
            <a:r>
              <a:rPr lang="en-US" dirty="0"/>
              <a:t>MyPlate, as shown on this slide, is considered the “official symbol of the five food groups”, and it serves as a reminder to include the right mix of foods with your meals. </a:t>
            </a:r>
          </a:p>
          <a:p>
            <a:pPr algn="l"/>
            <a:endParaRPr lang="en-US" dirty="0"/>
          </a:p>
          <a:p>
            <a:pPr algn="l"/>
            <a:r>
              <a:rPr lang="en-US" dirty="0"/>
              <a:t>MyPlate encourages us to balance our meals so that half of the plate includes fruits and vegetables, and the other half features a protein food and grain. A serving of dairy completes the meal.</a:t>
            </a:r>
          </a:p>
          <a:p>
            <a:endParaRPr lang="en-US" dirty="0"/>
          </a:p>
          <a:p>
            <a:r>
              <a:rPr lang="en-US" dirty="0">
                <a:cs typeface="Arial" panose="020B0604020202020204" pitchFamily="34" charset="0"/>
              </a:rPr>
              <a:t>This approach to eating is important at every stage of life and can have a positive effect on our health over time. </a:t>
            </a:r>
          </a:p>
          <a:p>
            <a:endParaRPr lang="en-US" dirty="0"/>
          </a:p>
          <a:p>
            <a:pPr>
              <a:defRPr/>
            </a:pPr>
            <a:r>
              <a:rPr lang="en-US" dirty="0">
                <a:cs typeface="Arial" panose="020B0604020202020204" pitchFamily="34" charset="0"/>
              </a:rPr>
              <a:t>It’s also important to note that some meals will contain a mixture of foods from several food groups, so they may not be portioned out in this way. Or, the meal may be eaten out of a bowl.</a:t>
            </a:r>
          </a:p>
          <a:p>
            <a:pPr>
              <a:defRPr/>
            </a:pPr>
            <a:endParaRPr lang="en-US" dirty="0">
              <a:cs typeface="Arial" panose="020B0604020202020204" pitchFamily="34" charset="0"/>
            </a:endParaRPr>
          </a:p>
          <a:p>
            <a:pPr>
              <a:defRPr/>
            </a:pPr>
            <a:r>
              <a:rPr lang="en-US" dirty="0">
                <a:cs typeface="Arial" panose="020B0604020202020204" pitchFamily="34" charset="0"/>
              </a:rPr>
              <a:t>For example, a casserole may include chicken with brown rice, broccoli, cauliflower, carrots and low-fat cheese. In this case, four of the five food groups are represented.  Choosing a piece of fruit as a dessert would be a great way to make sure this food group is included, too.</a:t>
            </a:r>
          </a:p>
          <a:p>
            <a:pPr algn="l"/>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13</a:t>
            </a:fld>
            <a:endParaRPr lang="en-US" dirty="0"/>
          </a:p>
        </p:txBody>
      </p:sp>
    </p:spTree>
    <p:extLst>
      <p:ext uri="{BB962C8B-B14F-4D97-AF65-F5344CB8AC3E}">
        <p14:creationId xmlns:p14="http://schemas.microsoft.com/office/powerpoint/2010/main" val="428174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14</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dirty="0">
                <a:cs typeface="Arial" panose="020B0604020202020204" pitchFamily="34" charset="0"/>
              </a:rPr>
              <a:t>Eating a variety of foods from all food groups will ensure you get the nutrients your body needs. </a:t>
            </a:r>
          </a:p>
          <a:p>
            <a:pPr fontAlgn="auto">
              <a:spcBef>
                <a:spcPts val="0"/>
              </a:spcBef>
              <a:spcAft>
                <a:spcPts val="0"/>
              </a:spcAft>
            </a:pPr>
            <a:endParaRPr lang="en-US" dirty="0"/>
          </a:p>
          <a:p>
            <a:pPr fontAlgn="auto">
              <a:spcBef>
                <a:spcPts val="0"/>
              </a:spcBef>
              <a:spcAft>
                <a:spcPts val="0"/>
              </a:spcAft>
            </a:pPr>
            <a:r>
              <a:rPr lang="en-US" dirty="0"/>
              <a:t>Including your favorite cultural foods and traditions can be an important part of a healthy eating routine. It allows you to adapt healthful eating recommendations to include foods which reflect your personal preferences and culture.</a:t>
            </a:r>
          </a:p>
          <a:p>
            <a:pPr fontAlgn="auto">
              <a:spcBef>
                <a:spcPts val="0"/>
              </a:spcBef>
              <a:spcAft>
                <a:spcPts val="0"/>
              </a:spcAft>
            </a:pPr>
            <a:endParaRPr lang="en-US" dirty="0"/>
          </a:p>
          <a:p>
            <a:pPr fontAlgn="auto">
              <a:spcBef>
                <a:spcPts val="0"/>
              </a:spcBef>
              <a:spcAft>
                <a:spcPts val="0"/>
              </a:spcAft>
            </a:pPr>
            <a:r>
              <a:rPr lang="en-US" dirty="0"/>
              <a:t>You can also eat foods in various forms, which can help keep food costs down. For example, when fresh produce is not in season, buying canned or frozen fruits and vegetables is a convenient way to include these foods. Remember to look for nutrient-dense forms, meaning those that have little added sugars, saturated fat, and sodium.  </a:t>
            </a:r>
          </a:p>
          <a:p>
            <a:pPr fontAlgn="auto">
              <a:spcBef>
                <a:spcPts val="0"/>
              </a:spcBef>
              <a:spcAft>
                <a:spcPts val="0"/>
              </a:spcAft>
            </a:pPr>
            <a:r>
              <a:rPr lang="en-US" dirty="0"/>
              <a:t>  </a:t>
            </a:r>
          </a:p>
          <a:p>
            <a:pPr fontAlgn="auto">
              <a:spcBef>
                <a:spcPts val="0"/>
              </a:spcBef>
              <a:spcAft>
                <a:spcPts val="0"/>
              </a:spcAft>
            </a:pPr>
            <a:r>
              <a:rPr lang="en-US" dirty="0"/>
              <a:t>A healthy eating routine offers a variety of foods, so avoid fad diets that promote unnecessary restrictions.</a:t>
            </a:r>
          </a:p>
          <a:p>
            <a:pPr fontAlgn="auto">
              <a:spcBef>
                <a:spcPts val="0"/>
              </a:spcBef>
              <a:spcAft>
                <a:spcPts val="0"/>
              </a:spcAft>
            </a:pPr>
            <a:endParaRPr lang="en-US" dirty="0"/>
          </a:p>
          <a:p>
            <a:pPr fontAlgn="auto">
              <a:spcBef>
                <a:spcPts val="0"/>
              </a:spcBef>
              <a:spcAft>
                <a:spcPts val="0"/>
              </a:spcAft>
            </a:pPr>
            <a:r>
              <a:rPr lang="en-US" dirty="0"/>
              <a:t>Another important factor is to practice gratitude for your body by giving it the fuel it needs. </a:t>
            </a:r>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p:txBody>
      </p:sp>
    </p:spTree>
    <p:extLst>
      <p:ext uri="{BB962C8B-B14F-4D97-AF65-F5344CB8AC3E}">
        <p14:creationId xmlns:p14="http://schemas.microsoft.com/office/powerpoint/2010/main" val="192996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foods are prepared can also influence our eating habits and health. Make tasty foods at home by learning cooking and meal preparation skills. This will allow you to control the ingredients, as well as the amounts, that are used when preparing recipes. </a:t>
            </a:r>
          </a:p>
          <a:p>
            <a:endParaRPr lang="en-US" dirty="0"/>
          </a:p>
          <a:p>
            <a:r>
              <a:rPr lang="en-US" dirty="0"/>
              <a:t>For example, you can use</a:t>
            </a:r>
            <a:r>
              <a:rPr lang="en-US" sz="1200" dirty="0"/>
              <a:t> healthier ingredients to flavor foods and beverages, such as fresh or dried herbs and spices instead of salt. And fruits offer a natural sweetness.</a:t>
            </a:r>
          </a:p>
          <a:p>
            <a:endParaRPr lang="en-US" dirty="0"/>
          </a:p>
          <a:p>
            <a:r>
              <a:rPr lang="en-US" dirty="0"/>
              <a:t>Try new flavors and foods from around the world as you plan your meals for the week. </a:t>
            </a:r>
          </a:p>
          <a:p>
            <a:endParaRPr lang="en-US" dirty="0"/>
          </a:p>
          <a:p>
            <a:r>
              <a:rPr lang="en-US" dirty="0"/>
              <a:t>Instead of eating the same foods every day or tossing them, find creative ways to use leftovers. </a:t>
            </a:r>
          </a:p>
          <a:p>
            <a:endParaRPr lang="en-US" dirty="0"/>
          </a:p>
          <a:p>
            <a:r>
              <a:rPr lang="en-US" dirty="0"/>
              <a:t>For instance, leftover grilled chicken could be shredded and eaten on salad, enjoyed in a wrap with veggies for lunch, or used to make soup. </a:t>
            </a:r>
          </a:p>
          <a:p>
            <a:endParaRPr lang="en-US" dirty="0"/>
          </a:p>
          <a:p>
            <a:r>
              <a:rPr lang="en-US" dirty="0"/>
              <a:t>Spending time in the kitchen and around the table will allow you to create happy memories. Try to make a point of eating with friends and family, when possible. This can even be done virtually.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15</a:t>
            </a:fld>
            <a:endParaRPr lang="en-US" dirty="0"/>
          </a:p>
        </p:txBody>
      </p:sp>
    </p:spTree>
    <p:extLst>
      <p:ext uri="{BB962C8B-B14F-4D97-AF65-F5344CB8AC3E}">
        <p14:creationId xmlns:p14="http://schemas.microsoft.com/office/powerpoint/2010/main" val="245763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a healthy eating routine is one that meets your unique needs. </a:t>
            </a:r>
          </a:p>
          <a:p>
            <a:endParaRPr lang="en-US" dirty="0"/>
          </a:p>
          <a:p>
            <a:pPr lvl="0">
              <a:defRPr/>
            </a:pPr>
            <a:r>
              <a:rPr lang="en-US" dirty="0"/>
              <a:t>There are many ways to eat healthfully while you </a:t>
            </a:r>
            <a:r>
              <a:rPr lang="en-US" b="1" i="1" dirty="0"/>
              <a:t>Fuel for the Future</a:t>
            </a:r>
            <a:r>
              <a:rPr lang="en-US" dirty="0"/>
              <a:t>.</a:t>
            </a:r>
          </a:p>
          <a:p>
            <a:pPr lvl="0">
              <a:defRPr/>
            </a:pPr>
            <a:endParaRPr lang="en-US" dirty="0"/>
          </a:p>
          <a:p>
            <a:r>
              <a:rPr lang="en-US" dirty="0"/>
              <a:t>For additional food and nutrition information and to find a nutrition expert in your area, visit eatright.org.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16</a:t>
            </a:fld>
            <a:endParaRPr lang="en-US" dirty="0"/>
          </a:p>
        </p:txBody>
      </p:sp>
    </p:spTree>
    <p:extLst>
      <p:ext uri="{BB962C8B-B14F-4D97-AF65-F5344CB8AC3E}">
        <p14:creationId xmlns:p14="http://schemas.microsoft.com/office/powerpoint/2010/main" val="306747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 there any questions?</a:t>
            </a:r>
          </a:p>
          <a:p>
            <a:endParaRPr lang="en-US" dirty="0"/>
          </a:p>
          <a:p>
            <a:pPr marL="685800" lvl="1" indent="-228600">
              <a:buFont typeface="Arial" panose="020B0604020202020204" pitchFamily="34" charset="0"/>
              <a:buChar char="•"/>
            </a:pPr>
            <a:endParaRPr lang="en-US" i="1" dirty="0"/>
          </a:p>
          <a:p>
            <a:pPr marL="228600" indent="-228600">
              <a:buFont typeface="Arial" panose="020B0604020202020204" pitchFamily="34" charset="0"/>
              <a:buChar char="•"/>
            </a:pPr>
            <a:endParaRPr lang="en-US" dirty="0">
              <a:cs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17</a:t>
            </a:fld>
            <a:endParaRPr lang="en-US" dirty="0"/>
          </a:p>
        </p:txBody>
      </p:sp>
    </p:spTree>
    <p:extLst>
      <p:ext uri="{BB962C8B-B14F-4D97-AF65-F5344CB8AC3E}">
        <p14:creationId xmlns:p14="http://schemas.microsoft.com/office/powerpoint/2010/main" val="178596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18</a:t>
            </a:fld>
            <a:endParaRPr lang="en-US" dirty="0"/>
          </a:p>
        </p:txBody>
      </p:sp>
    </p:spTree>
    <p:extLst>
      <p:ext uri="{BB962C8B-B14F-4D97-AF65-F5344CB8AC3E}">
        <p14:creationId xmlns:p14="http://schemas.microsoft.com/office/powerpoint/2010/main" val="22768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cs typeface="Arial" panose="020B0604020202020204" pitchFamily="34" charset="0"/>
                <a:sym typeface="Times New Roman" panose="02020603050405020304" pitchFamily="18" charset="0"/>
              </a:rPr>
              <a:t>Each year during March, we celebrate National Nutrition Month</a:t>
            </a:r>
            <a:r>
              <a:rPr lang="en-US" baseline="30000" dirty="0">
                <a:solidFill>
                  <a:srgbClr val="000000"/>
                </a:solidFill>
                <a:cs typeface="Arial" panose="020B0604020202020204" pitchFamily="34" charset="0"/>
                <a:sym typeface="Times New Roman" panose="02020603050405020304" pitchFamily="18" charset="0"/>
              </a:rPr>
              <a:t>®</a:t>
            </a:r>
            <a:r>
              <a:rPr lang="en-US" dirty="0">
                <a:solidFill>
                  <a:srgbClr val="000000"/>
                </a:solidFill>
                <a:cs typeface="Arial" panose="020B0604020202020204" pitchFamily="34" charset="0"/>
                <a:sym typeface="Times New Roman" panose="02020603050405020304" pitchFamily="18" charset="0"/>
              </a:rPr>
              <a:t>, which </a:t>
            </a:r>
            <a:r>
              <a:rPr lang="en-US" dirty="0"/>
              <a:t>is a nutrition education and information campaign sponsored by the Academy. </a:t>
            </a:r>
            <a:r>
              <a:rPr lang="en-US" dirty="0">
                <a:solidFill>
                  <a:srgbClr val="000000"/>
                </a:solidFill>
                <a:cs typeface="Arial" panose="020B0604020202020204" pitchFamily="34" charset="0"/>
                <a:sym typeface="Times New Roman" panose="02020603050405020304" pitchFamily="18" charset="0"/>
              </a:rPr>
              <a:t>It invites everyone to learn about making informed food choices and developing sound eating and physical activity habits.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National Nutrition Month® started in 1973 as National Nutrition Week, and it became a month-long observance in 1980 in response to growing interest in nutrition.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2023 will be its 50</a:t>
            </a:r>
            <a:r>
              <a:rPr lang="en-US" baseline="30000" dirty="0">
                <a:solidFill>
                  <a:srgbClr val="000000"/>
                </a:solidFill>
                <a:cs typeface="Arial" panose="020B0604020202020204" pitchFamily="34" charset="0"/>
                <a:sym typeface="Times New Roman" panose="02020603050405020304" pitchFamily="18" charset="0"/>
              </a:rPr>
              <a:t>th</a:t>
            </a:r>
            <a:r>
              <a:rPr lang="en-US" dirty="0">
                <a:solidFill>
                  <a:srgbClr val="000000"/>
                </a:solidFill>
                <a:cs typeface="Arial" panose="020B0604020202020204" pitchFamily="34" charset="0"/>
                <a:sym typeface="Times New Roman" panose="02020603050405020304" pitchFamily="18" charset="0"/>
              </a:rPr>
              <a:t> anniversary, and the theme for this year’s National Nutrition Month® is </a:t>
            </a:r>
            <a:r>
              <a:rPr lang="en-US" b="1" i="1" dirty="0">
                <a:solidFill>
                  <a:srgbClr val="000000"/>
                </a:solidFill>
                <a:cs typeface="Arial" panose="020B0604020202020204" pitchFamily="34" charset="0"/>
                <a:sym typeface="Times New Roman" panose="02020603050405020304" pitchFamily="18" charset="0"/>
              </a:rPr>
              <a:t>Fuel for the Future</a:t>
            </a:r>
            <a:r>
              <a:rPr lang="en-US" dirty="0">
                <a:solidFill>
                  <a:srgbClr val="000000"/>
                </a:solidFill>
                <a:cs typeface="Arial" panose="020B0604020202020204" pitchFamily="34" charset="0"/>
                <a:sym typeface="Times New Roman" panose="02020603050405020304" pitchFamily="18" charset="0"/>
              </a:rPr>
              <a:t>.</a:t>
            </a:r>
            <a:r>
              <a:rPr lang="en-US" dirty="0"/>
              <a:t> </a:t>
            </a:r>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2</a:t>
            </a:fld>
            <a:endParaRPr lang="en-US" dirty="0"/>
          </a:p>
        </p:txBody>
      </p:sp>
    </p:spTree>
    <p:extLst>
      <p:ext uri="{BB962C8B-B14F-4D97-AF65-F5344CB8AC3E}">
        <p14:creationId xmlns:p14="http://schemas.microsoft.com/office/powerpoint/2010/main" val="43957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Arial" panose="020B0604020202020204" pitchFamily="34" charset="0"/>
              </a:rPr>
              <a:t>At the end of today’s presentation, you will be able to: </a:t>
            </a:r>
            <a:endParaRPr lang="en-US" b="1" dirty="0">
              <a:cs typeface="Arial" panose="020B0604020202020204" pitchFamily="34" charset="0"/>
            </a:endParaRPr>
          </a:p>
          <a:p>
            <a:pPr marL="342900" indent="-342900">
              <a:spcBef>
                <a:spcPts val="400"/>
              </a:spcBef>
              <a:buFont typeface="Arial" panose="020B0604020202020204" pitchFamily="34" charset="0"/>
              <a:buChar char="•"/>
            </a:pPr>
            <a:r>
              <a:rPr lang="en-US" sz="1200" dirty="0">
                <a:solidFill>
                  <a:schemeClr val="tx1"/>
                </a:solidFill>
              </a:rPr>
              <a:t>List the six types of nutrients found in foods.</a:t>
            </a:r>
          </a:p>
          <a:p>
            <a:pPr marL="342900" indent="-342900">
              <a:spcBef>
                <a:spcPts val="400"/>
              </a:spcBef>
              <a:buFont typeface="Arial" panose="020B0604020202020204" pitchFamily="34" charset="0"/>
              <a:buChar char="•"/>
            </a:pPr>
            <a:r>
              <a:rPr lang="en-US" sz="1200" dirty="0">
                <a:solidFill>
                  <a:schemeClr val="tx1"/>
                </a:solidFill>
              </a:rPr>
              <a:t>Describe what makes a food nutrient-dense.</a:t>
            </a:r>
          </a:p>
          <a:p>
            <a:pPr marL="342900" indent="-342900">
              <a:spcBef>
                <a:spcPts val="400"/>
              </a:spcBef>
              <a:buFont typeface="Arial" panose="020B0604020202020204" pitchFamily="34" charset="0"/>
              <a:buChar char="•"/>
            </a:pPr>
            <a:r>
              <a:rPr lang="en-US" sz="1200" dirty="0">
                <a:solidFill>
                  <a:schemeClr val="tx1"/>
                </a:solidFill>
              </a:rPr>
              <a:t>Explain two ways to “Fuel for the Future” on a limited budget.</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3</a:t>
            </a:fld>
            <a:endParaRPr lang="en-US" dirty="0"/>
          </a:p>
        </p:txBody>
      </p:sp>
    </p:spTree>
    <p:extLst>
      <p:ext uri="{BB962C8B-B14F-4D97-AF65-F5344CB8AC3E}">
        <p14:creationId xmlns:p14="http://schemas.microsoft.com/office/powerpoint/2010/main" val="388031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cs typeface="Arial" panose="020B0604020202020204" pitchFamily="34" charset="0"/>
              </a:rPr>
              <a:t>There are six types of nutrients.</a:t>
            </a:r>
          </a:p>
          <a:p>
            <a:pPr>
              <a:defRPr/>
            </a:pPr>
            <a:endParaRPr lang="en-US" dirty="0">
              <a:cs typeface="Arial" panose="020B0604020202020204" pitchFamily="34" charset="0"/>
            </a:endParaRPr>
          </a:p>
          <a:p>
            <a:pPr>
              <a:defRPr/>
            </a:pPr>
            <a:r>
              <a:rPr lang="en-US" i="1" dirty="0">
                <a:cs typeface="Arial" panose="020B0604020202020204" pitchFamily="34" charset="0"/>
              </a:rPr>
              <a:t>Does anyone know what they are?</a:t>
            </a:r>
          </a:p>
          <a:p>
            <a:pPr>
              <a:defRPr/>
            </a:pPr>
            <a:endParaRPr lang="en-US" i="1" dirty="0">
              <a:cs typeface="Arial" panose="020B0604020202020204" pitchFamily="34" charset="0"/>
            </a:endParaRPr>
          </a:p>
          <a:p>
            <a:pPr>
              <a:defRPr/>
            </a:pPr>
            <a:r>
              <a:rPr lang="en-US" dirty="0">
                <a:cs typeface="Arial" panose="020B0604020202020204" pitchFamily="34" charset="0"/>
              </a:rPr>
              <a:t>Carbohydrates, proteins, fats, vitamins, minerals, and water.</a:t>
            </a:r>
          </a:p>
          <a:p>
            <a:pPr>
              <a:defRPr/>
            </a:pPr>
            <a:endParaRPr lang="en-US" dirty="0">
              <a:cs typeface="Arial" panose="020B0604020202020204" pitchFamily="34" charset="0"/>
            </a:endParaRPr>
          </a:p>
          <a:p>
            <a:pPr>
              <a:defRPr/>
            </a:pPr>
            <a:r>
              <a:rPr lang="en-US" dirty="0">
                <a:cs typeface="Arial" panose="020B0604020202020204" pitchFamily="34" charset="0"/>
              </a:rPr>
              <a:t>Certain foods are known for being a good source of a particular nutrient but often the foods we eat include a mix of nutrients.</a:t>
            </a:r>
          </a:p>
          <a:p>
            <a:pPr>
              <a:defRPr/>
            </a:pPr>
            <a:endParaRPr lang="en-US" dirty="0">
              <a:cs typeface="Arial" panose="020B0604020202020204" pitchFamily="34" charset="0"/>
            </a:endParaRPr>
          </a:p>
          <a:p>
            <a:pPr>
              <a:defRPr/>
            </a:pPr>
            <a:r>
              <a:rPr lang="en-US" dirty="0">
                <a:cs typeface="Arial" panose="020B0604020202020204" pitchFamily="34" charset="0"/>
              </a:rPr>
              <a:t>For example, fruits, like oranges, are a great source of vitamin C, but they are also a type of carbohydrate and provide water, along with other vitamins, including folate.</a:t>
            </a:r>
          </a:p>
          <a:p>
            <a:pPr>
              <a:defRPr/>
            </a:pPr>
            <a:endParaRPr lang="en-US" dirty="0">
              <a:cs typeface="Arial" panose="020B0604020202020204" pitchFamily="34" charset="0"/>
            </a:endParaRPr>
          </a:p>
          <a:p>
            <a:pPr>
              <a:defRPr/>
            </a:pPr>
            <a:r>
              <a:rPr lang="en-US" dirty="0">
                <a:cs typeface="Arial" panose="020B0604020202020204" pitchFamily="34" charset="0"/>
              </a:rPr>
              <a:t>Choosing a variety of foods from each food group and within each food group is important, since no single food or food group provides all the nutrients we need for good health.</a:t>
            </a:r>
          </a:p>
          <a:p>
            <a:pPr>
              <a:defRPr/>
            </a:pPr>
            <a:endParaRPr lang="en-US" dirty="0">
              <a:cs typeface="Arial" panose="020B0604020202020204" pitchFamily="34" charset="0"/>
            </a:endParaRPr>
          </a:p>
          <a:p>
            <a:pPr lvl="0">
              <a:defRPr/>
            </a:pPr>
            <a:endParaRPr lang="en-US" i="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4</a:t>
            </a:fld>
            <a:endParaRPr lang="en-US" dirty="0"/>
          </a:p>
        </p:txBody>
      </p:sp>
    </p:spTree>
    <p:extLst>
      <p:ext uri="{BB962C8B-B14F-4D97-AF65-F5344CB8AC3E}">
        <p14:creationId xmlns:p14="http://schemas.microsoft.com/office/powerpoint/2010/main" val="373623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1" dirty="0">
                <a:cs typeface="Arial" panose="020B0604020202020204" pitchFamily="34" charset="0"/>
              </a:rPr>
              <a:t>Who can tell me what the five food groups are?</a:t>
            </a:r>
          </a:p>
          <a:p>
            <a:pPr>
              <a:defRPr/>
            </a:pPr>
            <a:endParaRPr lang="en-US" dirty="0">
              <a:cs typeface="Arial" panose="020B0604020202020204" pitchFamily="34" charset="0"/>
            </a:endParaRPr>
          </a:p>
          <a:p>
            <a:pPr>
              <a:defRPr/>
            </a:pPr>
            <a:r>
              <a:rPr lang="en-US" dirty="0">
                <a:cs typeface="Arial" panose="020B0604020202020204" pitchFamily="34" charset="0"/>
              </a:rPr>
              <a:t>The five food groups, as depicted on this slide, are: Dairy, Grains, Protein Foods, Vegetables, and Fruits.</a:t>
            </a:r>
          </a:p>
          <a:p>
            <a:pPr>
              <a:defRPr/>
            </a:pPr>
            <a:endParaRPr lang="en-US" dirty="0">
              <a:cs typeface="Arial" panose="020B0604020202020204" pitchFamily="34" charset="0"/>
            </a:endParaRPr>
          </a:p>
          <a:p>
            <a:pPr>
              <a:defRPr/>
            </a:pPr>
            <a:r>
              <a:rPr lang="en-US" dirty="0">
                <a:cs typeface="Arial" panose="020B0604020202020204" pitchFamily="34" charset="0"/>
              </a:rPr>
              <a:t>Although we tend to choose foods and beverages based on factors, such as their taste, cost, and convenience, there are advantages to focusing on nutrient-dense forms.</a:t>
            </a:r>
          </a:p>
          <a:p>
            <a:pPr>
              <a:defRPr/>
            </a:pP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5</a:t>
            </a:fld>
            <a:endParaRPr lang="en-US" dirty="0"/>
          </a:p>
        </p:txBody>
      </p:sp>
    </p:spTree>
    <p:extLst>
      <p:ext uri="{BB962C8B-B14F-4D97-AF65-F5344CB8AC3E}">
        <p14:creationId xmlns:p14="http://schemas.microsoft.com/office/powerpoint/2010/main" val="44382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According to the 2020-2025 </a:t>
            </a:r>
            <a:r>
              <a:rPr lang="en-US" i="1" dirty="0">
                <a:cs typeface="Arial" panose="020B0604020202020204" pitchFamily="34" charset="0"/>
              </a:rPr>
              <a:t>Dietary Guidelines for Americans</a:t>
            </a:r>
            <a:r>
              <a:rPr lang="en-US" dirty="0">
                <a:cs typeface="Arial" panose="020B0604020202020204" pitchFamily="34" charset="0"/>
              </a:rPr>
              <a:t>, “</a:t>
            </a:r>
            <a:r>
              <a:rPr lang="en-US" dirty="0"/>
              <a:t>Nutrient-dense foods and beverages provide </a:t>
            </a:r>
            <a:r>
              <a:rPr lang="en-US" dirty="0">
                <a:cs typeface="Arial" panose="020B0604020202020204" pitchFamily="34" charset="0"/>
              </a:rPr>
              <a:t>vitamins, minerals, </a:t>
            </a:r>
            <a:r>
              <a:rPr lang="en-US" dirty="0"/>
              <a:t>and other health-promoting components and have little added sugars, saturated fat, and sodium. Vegetables, fruits, whole grains, seafood, eggs, beans, peas, and lentils, unsalted nuts and seeds, fat-free and low-fat dairy products, and lean meats and poultry—when prepared with no or little added sugars, saturated fat, and sodium— are nutrient-dense foods”</a:t>
            </a:r>
            <a:endParaRPr lang="en-US" dirty="0">
              <a:cs typeface="Arial" panose="020B0604020202020204" pitchFamily="34" charset="0"/>
            </a:endParaRPr>
          </a:p>
          <a:p>
            <a:pPr lvl="0">
              <a:defRPr/>
            </a:pPr>
            <a:endParaRPr lang="en-US" dirty="0">
              <a:cs typeface="Arial" panose="020B0604020202020204" pitchFamily="34" charset="0"/>
            </a:endParaRPr>
          </a:p>
          <a:p>
            <a:pPr lvl="0">
              <a:defRPr/>
            </a:pPr>
            <a:r>
              <a:rPr lang="en-US" dirty="0">
                <a:cs typeface="Arial" panose="020B0604020202020204" pitchFamily="34" charset="0"/>
              </a:rPr>
              <a:t>A healthy eating routine, includes a variety of nutrient-dense foods and in the recommended amounts from each food group.</a:t>
            </a:r>
          </a:p>
          <a:p>
            <a:endParaRPr lang="en-US" dirty="0">
              <a:solidFill>
                <a:srgbClr val="212121"/>
              </a:solidFill>
              <a:latin typeface="Source Sans Pro" panose="020B0503030403020204" pitchFamily="34" charset="0"/>
              <a:cs typeface="Arial" panose="020B0604020202020204" pitchFamily="34" charset="0"/>
            </a:endParaRPr>
          </a:p>
          <a:p>
            <a:r>
              <a:rPr lang="en-US" dirty="0"/>
              <a:t>No matter your age or activity level, making healthful food and drink choices will provide your body with energy now and </a:t>
            </a:r>
            <a:r>
              <a:rPr lang="en-US" b="1" i="1" dirty="0"/>
              <a:t>Fuel for the Future.</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6</a:t>
            </a:fld>
            <a:endParaRPr lang="en-US" dirty="0"/>
          </a:p>
        </p:txBody>
      </p:sp>
    </p:spTree>
    <p:extLst>
      <p:ext uri="{BB962C8B-B14F-4D97-AF65-F5344CB8AC3E}">
        <p14:creationId xmlns:p14="http://schemas.microsoft.com/office/powerpoint/2010/main" val="182477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libri" panose="020F0502020204030204" pitchFamily="34" charset="0"/>
                <a:cs typeface="Times New Roman" panose="02020603050405020304" pitchFamily="18" charset="0"/>
              </a:rPr>
              <a:t>These are a few says that we can </a:t>
            </a:r>
            <a:r>
              <a:rPr lang="en-US" sz="1600" i="1" dirty="0">
                <a:latin typeface="Calibri" panose="020F0502020204030204" pitchFamily="34" charset="0"/>
                <a:cs typeface="Times New Roman" panose="02020603050405020304" pitchFamily="18" charset="0"/>
              </a:rPr>
              <a:t>Fuel for the Future</a:t>
            </a:r>
            <a:r>
              <a:rPr lang="en-US" sz="1600"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with the environment in mind.</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See a Registered Dietitian Nutritionist (RDN).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Stay nourished and save money.</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a variety of foods from all food groups.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Make tasty foods at home.</a:t>
            </a: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7</a:t>
            </a:fld>
            <a:endParaRPr lang="en-US" dirty="0"/>
          </a:p>
        </p:txBody>
      </p:sp>
    </p:spTree>
    <p:extLst>
      <p:ext uri="{BB962C8B-B14F-4D97-AF65-F5344CB8AC3E}">
        <p14:creationId xmlns:p14="http://schemas.microsoft.com/office/powerpoint/2010/main" val="207004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8</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600" dirty="0">
                <a:cs typeface="Arial" panose="020B0604020202020204" pitchFamily="34" charset="0"/>
              </a:rPr>
              <a:t>Ways to eat with the environment in mind include:</a:t>
            </a:r>
          </a:p>
          <a:p>
            <a:pPr marL="171450" indent="-171450">
              <a:buFont typeface="Arial" panose="020B0604020202020204" pitchFamily="34" charset="0"/>
              <a:buChar char="•"/>
              <a:defRPr/>
            </a:pPr>
            <a:r>
              <a:rPr lang="en-US" sz="1600" dirty="0">
                <a:cs typeface="Arial" panose="020B0604020202020204" pitchFamily="34" charset="0"/>
              </a:rPr>
              <a:t>Enjoying more foods that come from plants, like fruits, vegetables, grains, nuts and seeds.</a:t>
            </a:r>
          </a:p>
          <a:p>
            <a:pPr marL="171450" indent="-171450">
              <a:buFont typeface="Arial" panose="020B0604020202020204" pitchFamily="34" charset="0"/>
              <a:buChar char="•"/>
              <a:defRPr/>
            </a:pPr>
            <a:r>
              <a:rPr lang="en-US" sz="1600" dirty="0">
                <a:cs typeface="Arial" panose="020B0604020202020204" pitchFamily="34" charset="0"/>
              </a:rPr>
              <a:t>Purchasing foods with minimal packaging, such as buying items in bulk.</a:t>
            </a:r>
          </a:p>
          <a:p>
            <a:pPr marL="171450" indent="-171450">
              <a:buFont typeface="Arial" panose="020B0604020202020204" pitchFamily="34" charset="0"/>
              <a:buChar char="•"/>
              <a:defRPr/>
            </a:pPr>
            <a:r>
              <a:rPr lang="en-US" sz="1600" dirty="0">
                <a:cs typeface="Arial" panose="020B0604020202020204" pitchFamily="34" charset="0"/>
              </a:rPr>
              <a:t>Buying foods that are in season and shopping locally when possible. One example would be buying produce from a farmers market.</a:t>
            </a:r>
          </a:p>
          <a:p>
            <a:pPr marL="171450" indent="-171450">
              <a:buFont typeface="Arial" panose="020B0604020202020204" pitchFamily="34" charset="0"/>
              <a:buChar char="•"/>
              <a:defRPr/>
            </a:pPr>
            <a:r>
              <a:rPr lang="en-US" sz="1600" dirty="0">
                <a:cs typeface="Arial" panose="020B0604020202020204" pitchFamily="34" charset="0"/>
              </a:rPr>
              <a:t>You can also consider growing food at home by starting a garden in a container or backyard.</a:t>
            </a:r>
            <a:endParaRPr lang="en-US" sz="1600" dirty="0"/>
          </a:p>
          <a:p>
            <a:pPr fontAlgn="auto">
              <a:spcBef>
                <a:spcPts val="0"/>
              </a:spcBef>
              <a:spcAft>
                <a:spcPts val="0"/>
              </a:spcAft>
            </a:pPr>
            <a:endParaRPr lang="en-US" dirty="0"/>
          </a:p>
        </p:txBody>
      </p:sp>
    </p:spTree>
    <p:extLst>
      <p:ext uri="{BB962C8B-B14F-4D97-AF65-F5344CB8AC3E}">
        <p14:creationId xmlns:p14="http://schemas.microsoft.com/office/powerpoint/2010/main" val="335983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way to </a:t>
            </a:r>
            <a:r>
              <a:rPr lang="en-US" i="1" dirty="0"/>
              <a:t>Fuel for the Future</a:t>
            </a:r>
            <a:r>
              <a:rPr lang="en-US" dirty="0"/>
              <a:t> is to see a registered dietitian nutritionist, also known as an RDN.</a:t>
            </a:r>
          </a:p>
          <a:p>
            <a:endParaRPr lang="en-US" dirty="0"/>
          </a:p>
          <a:p>
            <a:r>
              <a:rPr lang="en-US" dirty="0"/>
              <a:t>RDNs are </a:t>
            </a:r>
            <a:r>
              <a:rPr lang="en-US" i="1" dirty="0"/>
              <a:t>the </a:t>
            </a:r>
            <a:r>
              <a:rPr lang="en-US" dirty="0"/>
              <a:t>nutrition experts and can provide sound, easy-to-follow personalized nutrition advice.</a:t>
            </a:r>
          </a:p>
          <a:p>
            <a:endParaRPr lang="en-US" dirty="0"/>
          </a:p>
          <a:p>
            <a:pPr marR="0" lvl="0">
              <a:lnSpc>
                <a:spcPct val="107000"/>
              </a:lnSpc>
              <a:spcBef>
                <a:spcPts val="0"/>
              </a:spcBef>
              <a:spcAft>
                <a:spcPts val="0"/>
              </a:spcAft>
            </a:pPr>
            <a:r>
              <a:rPr lang="en-US" dirty="0"/>
              <a:t>Ask your doctor for a referral to an RDN, then find an RDN who specializes in your unique needs.</a:t>
            </a:r>
          </a:p>
          <a:p>
            <a:pPr marL="342900" marR="0" lvl="0" indent="-342900">
              <a:lnSpc>
                <a:spcPct val="107000"/>
              </a:lnSpc>
              <a:spcBef>
                <a:spcPts val="0"/>
              </a:spcBef>
              <a:spcAft>
                <a:spcPts val="0"/>
              </a:spcAft>
              <a:buFont typeface="Symbol" panose="05050102010706020507" pitchFamily="18" charset="2"/>
              <a:buChar char=""/>
            </a:pPr>
            <a:endParaRPr lang="en-US" dirty="0"/>
          </a:p>
          <a:p>
            <a:pPr marR="0" lvl="0">
              <a:lnSpc>
                <a:spcPct val="107000"/>
              </a:lnSpc>
              <a:spcBef>
                <a:spcPts val="0"/>
              </a:spcBef>
              <a:spcAft>
                <a:spcPts val="0"/>
              </a:spcAft>
            </a:pPr>
            <a:r>
              <a:rPr lang="en-US" dirty="0"/>
              <a:t>By seeing an RDN, you can learn how nutrient needs may change with age and receive personalized nutrition information to meet your health goals. </a:t>
            </a:r>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9</a:t>
            </a:fld>
            <a:endParaRPr lang="en-US" dirty="0"/>
          </a:p>
        </p:txBody>
      </p:sp>
    </p:spTree>
    <p:extLst>
      <p:ext uri="{BB962C8B-B14F-4D97-AF65-F5344CB8AC3E}">
        <p14:creationId xmlns:p14="http://schemas.microsoft.com/office/powerpoint/2010/main" val="3067477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B9EA9F-12C8-5048-8DB4-ED4C72A0E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835"/>
          <a:stretch/>
        </p:blipFill>
        <p:spPr>
          <a:xfrm>
            <a:off x="7603311" y="2819400"/>
            <a:ext cx="4520690" cy="3352799"/>
          </a:xfrm>
          <a:prstGeom prst="rect">
            <a:avLst/>
          </a:prstGeom>
        </p:spPr>
      </p:pic>
    </p:spTree>
    <p:extLst>
      <p:ext uri="{BB962C8B-B14F-4D97-AF65-F5344CB8AC3E}">
        <p14:creationId xmlns:p14="http://schemas.microsoft.com/office/powerpoint/2010/main" val="305156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4" name="Picture 13" descr="IMG_8045.jpg"/>
          <p:cNvPicPr>
            <a:picLocks noChangeAspect="1"/>
          </p:cNvPicPr>
          <p:nvPr userDrawn="1"/>
        </p:nvPicPr>
        <p:blipFill>
          <a:blip r:embed="rId2" cstate="print"/>
          <a:srcRect l="10000" t="4444" r="10000" b="8889"/>
          <a:stretch>
            <a:fillRect/>
          </a:stretch>
        </p:blipFill>
        <p:spPr>
          <a:xfrm>
            <a:off x="8788152" y="1219205"/>
            <a:ext cx="3099048" cy="5035953"/>
          </a:xfrm>
          <a:prstGeom prst="rect">
            <a:avLst/>
          </a:prstGeom>
        </p:spPr>
      </p:pic>
      <p:sp>
        <p:nvSpPr>
          <p:cNvPr id="16" name="Text Placeholder 23">
            <a:extLst>
              <a:ext uri="{FF2B5EF4-FFF2-40B4-BE49-F238E27FC236}">
                <a16:creationId xmlns:a16="http://schemas.microsoft.com/office/drawing/2014/main" id="{3892633A-77CE-D041-8D3A-C1EBF0E32D88}"/>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7" name="Text Placeholder 11">
            <a:extLst>
              <a:ext uri="{FF2B5EF4-FFF2-40B4-BE49-F238E27FC236}">
                <a16:creationId xmlns:a16="http://schemas.microsoft.com/office/drawing/2014/main" id="{0DC568EC-C7EC-0048-9AAE-69B8F1B1A23A}"/>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DD13963A-0014-184D-8ADD-6E333AF35F06}"/>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5" name="Text Placeholder 11">
            <a:extLst>
              <a:ext uri="{FF2B5EF4-FFF2-40B4-BE49-F238E27FC236}">
                <a16:creationId xmlns:a16="http://schemas.microsoft.com/office/drawing/2014/main" id="{E08E6158-6DEF-484F-A72E-45A8389E94B2}"/>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04800" y="2286000"/>
            <a:ext cx="11582400" cy="762000"/>
          </a:xfrm>
          <a:prstGeom prst="rect">
            <a:avLst/>
          </a:prstGeom>
        </p:spPr>
        <p:txBody>
          <a:bodyPr/>
          <a:lstStyle>
            <a:lvl1pPr>
              <a:defRPr sz="4400">
                <a:latin typeface="+mj-lt"/>
              </a:defRPr>
            </a:lvl1pPr>
          </a:lstStyle>
          <a:p>
            <a:pPr lvl="0"/>
            <a:r>
              <a:rPr lang="en-US" dirty="0"/>
              <a:t>Click to edit text</a:t>
            </a:r>
          </a:p>
        </p:txBody>
      </p:sp>
      <p:sp>
        <p:nvSpPr>
          <p:cNvPr id="11" name="Text Placeholder 10"/>
          <p:cNvSpPr>
            <a:spLocks noGrp="1"/>
          </p:cNvSpPr>
          <p:nvPr>
            <p:ph type="body" sz="quarter" idx="12" hasCustomPrompt="1"/>
          </p:nvPr>
        </p:nvSpPr>
        <p:spPr>
          <a:xfrm>
            <a:off x="304800" y="3200400"/>
            <a:ext cx="11582400" cy="762000"/>
          </a:xfrm>
          <a:prstGeom prst="rect">
            <a:avLst/>
          </a:prstGeom>
        </p:spPr>
        <p:txBody>
          <a:bodyPr/>
          <a:lstStyle>
            <a:lvl1pPr>
              <a:defRPr sz="3500">
                <a:solidFill>
                  <a:srgbClr val="717171"/>
                </a:solidFill>
                <a:latin typeface="+mn-lt"/>
              </a:defRPr>
            </a:lvl1pPr>
          </a:lstStyle>
          <a:p>
            <a:pPr lvl="0"/>
            <a:r>
              <a:rPr lang="en-US" dirty="0"/>
              <a:t>Click to edit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09600" y="2057400"/>
            <a:ext cx="10769600" cy="685800"/>
          </a:xfrm>
          <a:prstGeom prst="rect">
            <a:avLst/>
          </a:prstGeom>
        </p:spPr>
        <p:txBody>
          <a:bodyPr/>
          <a:lstStyle>
            <a:lvl1pPr algn="ctr">
              <a:defRPr sz="3600">
                <a:solidFill>
                  <a:srgbClr val="39683E"/>
                </a:solidFill>
                <a:latin typeface="+mn-lt"/>
              </a:defRPr>
            </a:lvl1pPr>
          </a:lstStyle>
          <a:p>
            <a:pPr lvl="0"/>
            <a:r>
              <a:rPr lang="en-US" dirty="0"/>
              <a:t>Click to edit text</a:t>
            </a:r>
          </a:p>
        </p:txBody>
      </p:sp>
      <p:sp>
        <p:nvSpPr>
          <p:cNvPr id="8" name="Text Placeholder 7"/>
          <p:cNvSpPr>
            <a:spLocks noGrp="1"/>
          </p:cNvSpPr>
          <p:nvPr>
            <p:ph type="body" sz="quarter" idx="13" hasCustomPrompt="1"/>
          </p:nvPr>
        </p:nvSpPr>
        <p:spPr>
          <a:xfrm>
            <a:off x="609600" y="2971800"/>
            <a:ext cx="10769600" cy="609600"/>
          </a:xfrm>
          <a:prstGeom prst="rect">
            <a:avLst/>
          </a:prstGeom>
        </p:spPr>
        <p:txBody>
          <a:bodyPr/>
          <a:lstStyle>
            <a:lvl1pPr algn="ctr">
              <a:defRPr sz="2800">
                <a:solidFill>
                  <a:srgbClr val="717171"/>
                </a:solidFill>
                <a:latin typeface="+mn-lt"/>
              </a:defRPr>
            </a:lvl1pPr>
          </a:lstStyle>
          <a:p>
            <a:pPr lvl="0"/>
            <a:r>
              <a:rPr lang="en-US" dirty="0"/>
              <a:t>Click to edit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57200" y="2209800"/>
            <a:ext cx="11430000" cy="3962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2514600" y="1143000"/>
            <a:ext cx="9220200" cy="4953000"/>
          </a:xfrm>
          <a:prstGeom prst="rect">
            <a:avLst/>
          </a:prstGeom>
        </p:spPr>
        <p:txBody>
          <a:bodyPr/>
          <a:lstStyle>
            <a:lvl1pPr>
              <a:defRPr sz="1600"/>
            </a:lvl1pPr>
          </a:lstStyle>
          <a:p>
            <a:pPr lvl="0"/>
            <a:r>
              <a:rPr lang="en-US" dirty="0"/>
              <a:t>object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33400" y="1905000"/>
            <a:ext cx="6375400" cy="4267200"/>
          </a:xfrm>
          <a:prstGeom prst="rect">
            <a:avLst/>
          </a:prstGeom>
        </p:spPr>
        <p:txBody>
          <a:bodyPr/>
          <a:lstStyle>
            <a:lvl1pPr>
              <a:defRPr sz="1200">
                <a:latin typeface="+mj-lt"/>
              </a:defRPr>
            </a:lvl1pPr>
          </a:lstStyle>
          <a:p>
            <a:pPr lvl="0"/>
            <a:r>
              <a:rPr lang="en-US" noProof="0" dirty="0"/>
              <a:t>Click icon to add picture</a:t>
            </a:r>
          </a:p>
        </p:txBody>
      </p:sp>
      <p:sp>
        <p:nvSpPr>
          <p:cNvPr id="8" name="Text Placeholder 7"/>
          <p:cNvSpPr>
            <a:spLocks noGrp="1"/>
          </p:cNvSpPr>
          <p:nvPr>
            <p:ph type="body" sz="quarter" idx="13" hasCustomPrompt="1"/>
          </p:nvPr>
        </p:nvSpPr>
        <p:spPr>
          <a:xfrm>
            <a:off x="7315200" y="1905000"/>
            <a:ext cx="4470400" cy="609600"/>
          </a:xfrm>
          <a:prstGeom prst="rect">
            <a:avLst/>
          </a:prstGeom>
        </p:spPr>
        <p:txBody>
          <a:bodyPr/>
          <a:lstStyle>
            <a:lvl1pPr marL="0" indent="0" algn="ctr">
              <a:defRPr sz="2800">
                <a:solidFill>
                  <a:srgbClr val="39683E"/>
                </a:solidFill>
                <a:latin typeface="+mn-lt"/>
              </a:defRPr>
            </a:lvl1pPr>
            <a:lvl2pPr>
              <a:defRPr sz="1800"/>
            </a:lvl2pPr>
          </a:lstStyle>
          <a:p>
            <a:pPr lvl="0"/>
            <a:r>
              <a:rPr lang="en-US" dirty="0"/>
              <a:t>Click to edit text</a:t>
            </a:r>
          </a:p>
        </p:txBody>
      </p:sp>
      <p:sp>
        <p:nvSpPr>
          <p:cNvPr id="10" name="Text Placeholder 9"/>
          <p:cNvSpPr>
            <a:spLocks noGrp="1"/>
          </p:cNvSpPr>
          <p:nvPr>
            <p:ph type="body" sz="quarter" idx="14" hasCustomPrompt="1"/>
          </p:nvPr>
        </p:nvSpPr>
        <p:spPr>
          <a:xfrm>
            <a:off x="7315200" y="2895600"/>
            <a:ext cx="4470400" cy="2362200"/>
          </a:xfrm>
          <a:prstGeom prst="rect">
            <a:avLst/>
          </a:prstGeom>
        </p:spPr>
        <p:txBody>
          <a:bodyPr/>
          <a:lstStyle>
            <a:lvl1pPr marL="342900" indent="-342900">
              <a:buFont typeface="Arial" panose="020B0604020202020204" pitchFamily="34" charset="0"/>
              <a:buChar char="•"/>
              <a:defRPr sz="2000">
                <a:solidFill>
                  <a:srgbClr val="717171"/>
                </a:solidFill>
                <a:latin typeface="+mn-lt"/>
              </a:defRPr>
            </a:lvl1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11200" y="2286000"/>
            <a:ext cx="5080000" cy="3505200"/>
          </a:xfrm>
          <a:prstGeom prst="rect">
            <a:avLst/>
          </a:prstGeom>
        </p:spPr>
        <p:txBody>
          <a:bodyPr/>
          <a:lstStyle>
            <a:lvl1pPr>
              <a:defRPr sz="1200"/>
            </a:lvl1pPr>
          </a:lstStyle>
          <a:p>
            <a:pPr lvl="0"/>
            <a:r>
              <a:rPr lang="en-US" noProof="0" dirty="0"/>
              <a:t>Click icon to add picture</a:t>
            </a:r>
          </a:p>
        </p:txBody>
      </p:sp>
      <p:sp>
        <p:nvSpPr>
          <p:cNvPr id="7" name="Picture Placeholder 5"/>
          <p:cNvSpPr>
            <a:spLocks noGrp="1"/>
          </p:cNvSpPr>
          <p:nvPr>
            <p:ph type="pic" sz="quarter" idx="13"/>
          </p:nvPr>
        </p:nvSpPr>
        <p:spPr>
          <a:xfrm>
            <a:off x="6400800" y="2286000"/>
            <a:ext cx="5080000" cy="3505200"/>
          </a:xfrm>
          <a:prstGeom prst="rect">
            <a:avLst/>
          </a:prstGeom>
        </p:spPr>
        <p:txBody>
          <a:bodyPr/>
          <a:lstStyle>
            <a:lvl1pPr>
              <a:defRPr sz="1200"/>
            </a:lvl1pPr>
          </a:lstStyle>
          <a:p>
            <a:pPr lvl="0"/>
            <a:r>
              <a:rPr lang="en-US" noProof="0" dirty="0"/>
              <a:t>Click icon to add picture</a:t>
            </a:r>
          </a:p>
        </p:txBody>
      </p:sp>
      <p:sp>
        <p:nvSpPr>
          <p:cNvPr id="9" name="Text Placeholder 8"/>
          <p:cNvSpPr>
            <a:spLocks noGrp="1"/>
          </p:cNvSpPr>
          <p:nvPr>
            <p:ph type="body" sz="quarter" idx="14"/>
          </p:nvPr>
        </p:nvSpPr>
        <p:spPr>
          <a:xfrm>
            <a:off x="1701800" y="1714500"/>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1E85881A-25F2-2B4F-9565-4634F88B74C3}"/>
              </a:ext>
            </a:extLst>
          </p:cNvPr>
          <p:cNvSpPr>
            <a:spLocks noGrp="1"/>
          </p:cNvSpPr>
          <p:nvPr>
            <p:ph type="body" sz="quarter" idx="18"/>
          </p:nvPr>
        </p:nvSpPr>
        <p:spPr>
          <a:xfrm>
            <a:off x="7493000" y="1640928"/>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a:xfrm>
            <a:off x="3276600" y="1177611"/>
            <a:ext cx="5257800" cy="563562"/>
          </a:xfrm>
          <a:prstGeom prst="rect">
            <a:avLst/>
          </a:prstGeom>
        </p:spPr>
        <p:txBody>
          <a:bodyPr/>
          <a:lstStyle>
            <a:lvl1pPr algn="ctr">
              <a:defRPr>
                <a:latin typeface="+mn-lt"/>
              </a:defRPr>
            </a:lvl1pPr>
          </a:lstStyle>
          <a:p>
            <a:r>
              <a:rPr lang="en-US"/>
              <a:t>Click to edit Master title style</a:t>
            </a:r>
            <a:endParaRPr lang="en-US" dirty="0"/>
          </a:p>
        </p:txBody>
      </p:sp>
      <p:sp>
        <p:nvSpPr>
          <p:cNvPr id="9" name="Picture Placeholder 5">
            <a:extLst>
              <a:ext uri="{FF2B5EF4-FFF2-40B4-BE49-F238E27FC236}">
                <a16:creationId xmlns:a16="http://schemas.microsoft.com/office/drawing/2014/main" id="{E270F8FE-C1D2-EC4F-9465-1E71262A1E17}"/>
              </a:ext>
            </a:extLst>
          </p:cNvPr>
          <p:cNvSpPr>
            <a:spLocks noGrp="1"/>
          </p:cNvSpPr>
          <p:nvPr>
            <p:ph type="pic" sz="quarter" idx="12"/>
          </p:nvPr>
        </p:nvSpPr>
        <p:spPr>
          <a:xfrm>
            <a:off x="1066800" y="2438400"/>
            <a:ext cx="4648200" cy="3059592"/>
          </a:xfrm>
          <a:prstGeom prst="rect">
            <a:avLst/>
          </a:prstGeom>
        </p:spPr>
        <p:txBody>
          <a:bodyPr/>
          <a:lstStyle>
            <a:lvl1pPr>
              <a:defRPr sz="1400">
                <a:latin typeface="+mj-lt"/>
              </a:defRPr>
            </a:lvl1pPr>
          </a:lstStyle>
          <a:p>
            <a:pPr lvl="0"/>
            <a:r>
              <a:rPr lang="en-US" noProof="0" dirty="0"/>
              <a:t>Click icon to add picture</a:t>
            </a:r>
          </a:p>
        </p:txBody>
      </p:sp>
      <p:sp>
        <p:nvSpPr>
          <p:cNvPr id="10" name="Picture Placeholder 5">
            <a:extLst>
              <a:ext uri="{FF2B5EF4-FFF2-40B4-BE49-F238E27FC236}">
                <a16:creationId xmlns:a16="http://schemas.microsoft.com/office/drawing/2014/main" id="{BC20B60E-C6BF-C642-9B81-003267B65EA2}"/>
              </a:ext>
            </a:extLst>
          </p:cNvPr>
          <p:cNvSpPr>
            <a:spLocks noGrp="1"/>
          </p:cNvSpPr>
          <p:nvPr>
            <p:ph type="pic" sz="quarter" idx="18"/>
          </p:nvPr>
        </p:nvSpPr>
        <p:spPr>
          <a:xfrm>
            <a:off x="6222122" y="2438400"/>
            <a:ext cx="4648200" cy="3059592"/>
          </a:xfrm>
          <a:prstGeom prst="rect">
            <a:avLst/>
          </a:prstGeom>
        </p:spPr>
        <p:txBody>
          <a:bodyPr/>
          <a:lstStyle>
            <a:lvl1pPr>
              <a:defRPr sz="1400">
                <a:latin typeface="+mj-lt"/>
              </a:defRPr>
            </a:lvl1pPr>
          </a:lstStyle>
          <a:p>
            <a:pPr lvl="0"/>
            <a:r>
              <a:rPr lang="en-US" noProof="0"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95600" y="1266497"/>
            <a:ext cx="3508701" cy="2309538"/>
          </a:xfrm>
          <a:prstGeom prst="rect">
            <a:avLst/>
          </a:prstGeom>
        </p:spPr>
        <p:txBody>
          <a:bodyPr/>
          <a:lstStyle/>
          <a:p>
            <a:pPr lvl="0"/>
            <a:r>
              <a:rPr lang="en-US" noProof="0" dirty="0"/>
              <a:t>Click icon to add picture</a:t>
            </a:r>
          </a:p>
        </p:txBody>
      </p:sp>
      <p:sp>
        <p:nvSpPr>
          <p:cNvPr id="14" name="Picture Placeholder 5">
            <a:extLst>
              <a:ext uri="{FF2B5EF4-FFF2-40B4-BE49-F238E27FC236}">
                <a16:creationId xmlns:a16="http://schemas.microsoft.com/office/drawing/2014/main" id="{66A57890-B748-4746-A28C-8986A2BF4E34}"/>
              </a:ext>
            </a:extLst>
          </p:cNvPr>
          <p:cNvSpPr>
            <a:spLocks noGrp="1"/>
          </p:cNvSpPr>
          <p:nvPr>
            <p:ph type="pic" sz="quarter" idx="18"/>
          </p:nvPr>
        </p:nvSpPr>
        <p:spPr>
          <a:xfrm>
            <a:off x="6709101" y="1266497"/>
            <a:ext cx="3508701" cy="2309538"/>
          </a:xfrm>
          <a:prstGeom prst="rect">
            <a:avLst/>
          </a:prstGeom>
        </p:spPr>
        <p:txBody>
          <a:bodyPr/>
          <a:lstStyle/>
          <a:p>
            <a:pPr lvl="0"/>
            <a:r>
              <a:rPr lang="en-US" noProof="0" dirty="0"/>
              <a:t>Click icon to add picture</a:t>
            </a:r>
          </a:p>
        </p:txBody>
      </p:sp>
      <p:sp>
        <p:nvSpPr>
          <p:cNvPr id="15" name="Picture Placeholder 5">
            <a:extLst>
              <a:ext uri="{FF2B5EF4-FFF2-40B4-BE49-F238E27FC236}">
                <a16:creationId xmlns:a16="http://schemas.microsoft.com/office/drawing/2014/main" id="{121BD782-1A7B-9748-939B-3B93D8FC9FCE}"/>
              </a:ext>
            </a:extLst>
          </p:cNvPr>
          <p:cNvSpPr>
            <a:spLocks noGrp="1"/>
          </p:cNvSpPr>
          <p:nvPr>
            <p:ph type="pic" sz="quarter" idx="19"/>
          </p:nvPr>
        </p:nvSpPr>
        <p:spPr>
          <a:xfrm>
            <a:off x="2895600" y="3810000"/>
            <a:ext cx="3508701" cy="2309538"/>
          </a:xfrm>
          <a:prstGeom prst="rect">
            <a:avLst/>
          </a:prstGeom>
        </p:spPr>
        <p:txBody>
          <a:bodyPr/>
          <a:lstStyle/>
          <a:p>
            <a:pPr lvl="0"/>
            <a:r>
              <a:rPr lang="en-US" noProof="0" dirty="0"/>
              <a:t>Click icon to add picture</a:t>
            </a:r>
          </a:p>
        </p:txBody>
      </p:sp>
      <p:sp>
        <p:nvSpPr>
          <p:cNvPr id="16" name="Picture Placeholder 5">
            <a:extLst>
              <a:ext uri="{FF2B5EF4-FFF2-40B4-BE49-F238E27FC236}">
                <a16:creationId xmlns:a16="http://schemas.microsoft.com/office/drawing/2014/main" id="{F5B141D7-D8E2-2B4D-86B3-D41325AA028B}"/>
              </a:ext>
            </a:extLst>
          </p:cNvPr>
          <p:cNvSpPr>
            <a:spLocks noGrp="1"/>
          </p:cNvSpPr>
          <p:nvPr>
            <p:ph type="pic" sz="quarter" idx="20"/>
          </p:nvPr>
        </p:nvSpPr>
        <p:spPr>
          <a:xfrm>
            <a:off x="6709101" y="3810000"/>
            <a:ext cx="3508701" cy="2309538"/>
          </a:xfrm>
          <a:prstGeom prst="rect">
            <a:avLst/>
          </a:prstGeom>
        </p:spPr>
        <p:txBody>
          <a:bodyPr/>
          <a:lstStyle/>
          <a:p>
            <a:pPr lvl="0"/>
            <a:r>
              <a:rPr lang="en-US" noProof="0" dirty="0"/>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EDB1BFAE-AAB5-EE4F-8B94-91E2ED1326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31468" y="4038600"/>
            <a:ext cx="4879926" cy="2004254"/>
          </a:xfrm>
          <a:prstGeom prst="rect">
            <a:avLst/>
          </a:prstGeom>
        </p:spPr>
      </p:pic>
    </p:spTree>
    <p:extLst>
      <p:ext uri="{BB962C8B-B14F-4D97-AF65-F5344CB8AC3E}">
        <p14:creationId xmlns:p14="http://schemas.microsoft.com/office/powerpoint/2010/main" val="192833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4F1D3585-7C28-B44E-9906-1C6522B698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72400" y="3733800"/>
            <a:ext cx="3685017" cy="2346512"/>
          </a:xfrm>
          <a:prstGeom prst="rect">
            <a:avLst/>
          </a:prstGeom>
        </p:spPr>
      </p:pic>
    </p:spTree>
    <p:extLst>
      <p:ext uri="{BB962C8B-B14F-4D97-AF65-F5344CB8AC3E}">
        <p14:creationId xmlns:p14="http://schemas.microsoft.com/office/powerpoint/2010/main" val="4659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472E88-6E74-9C4A-9596-027E8C7013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24800" y="3733800"/>
            <a:ext cx="3602634" cy="2323698"/>
          </a:xfrm>
          <a:prstGeom prst="rect">
            <a:avLst/>
          </a:prstGeom>
        </p:spPr>
      </p:pic>
    </p:spTree>
    <p:extLst>
      <p:ext uri="{BB962C8B-B14F-4D97-AF65-F5344CB8AC3E}">
        <p14:creationId xmlns:p14="http://schemas.microsoft.com/office/powerpoint/2010/main" val="25152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3EBDAAD0-E956-B74B-B3EF-BE718CAFAB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10600" y="4191000"/>
            <a:ext cx="2540260" cy="1956157"/>
          </a:xfrm>
          <a:prstGeom prst="rect">
            <a:avLst/>
          </a:prstGeom>
        </p:spPr>
      </p:pic>
    </p:spTree>
    <p:extLst>
      <p:ext uri="{BB962C8B-B14F-4D97-AF65-F5344CB8AC3E}">
        <p14:creationId xmlns:p14="http://schemas.microsoft.com/office/powerpoint/2010/main" val="359020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13" name="Picture 12" descr="IMG_8202.jpg"/>
          <p:cNvPicPr>
            <a:picLocks noChangeAspect="1"/>
          </p:cNvPicPr>
          <p:nvPr userDrawn="1"/>
        </p:nvPicPr>
        <p:blipFill>
          <a:blip r:embed="rId2" cstate="print"/>
          <a:srcRect l="15000" t="16667" b="16667"/>
          <a:stretch>
            <a:fillRect/>
          </a:stretch>
        </p:blipFill>
        <p:spPr>
          <a:xfrm>
            <a:off x="8315778" y="2209800"/>
            <a:ext cx="3469822" cy="4082144"/>
          </a:xfrm>
          <a:prstGeom prst="rect">
            <a:avLst/>
          </a:prstGeom>
        </p:spPr>
      </p:pic>
    </p:spTree>
    <p:extLst>
      <p:ext uri="{BB962C8B-B14F-4D97-AF65-F5344CB8AC3E}">
        <p14:creationId xmlns:p14="http://schemas.microsoft.com/office/powerpoint/2010/main" val="18110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11379200" y="2209800"/>
            <a:ext cx="4064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7" name="Text Placeholder 23">
            <a:extLst>
              <a:ext uri="{FF2B5EF4-FFF2-40B4-BE49-F238E27FC236}">
                <a16:creationId xmlns:a16="http://schemas.microsoft.com/office/drawing/2014/main" id="{C3B3BC44-29C2-484A-95F0-AEE7EA82842F}"/>
              </a:ext>
            </a:extLst>
          </p:cNvPr>
          <p:cNvSpPr>
            <a:spLocks noGrp="1"/>
          </p:cNvSpPr>
          <p:nvPr>
            <p:ph type="body" sz="quarter" idx="12" hasCustomPrompt="1"/>
          </p:nvPr>
        </p:nvSpPr>
        <p:spPr>
          <a:xfrm>
            <a:off x="1100911" y="26932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B44C04F9-ED64-DF4C-A96D-02D7AB766C6A}"/>
              </a:ext>
            </a:extLst>
          </p:cNvPr>
          <p:cNvSpPr>
            <a:spLocks noGrp="1"/>
          </p:cNvSpPr>
          <p:nvPr>
            <p:ph type="body" sz="quarter" idx="13" hasCustomPrompt="1"/>
          </p:nvPr>
        </p:nvSpPr>
        <p:spPr>
          <a:xfrm>
            <a:off x="1100911" y="20074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079C49F8-8B83-404A-8008-D3AE0A4B64F0}"/>
              </a:ext>
            </a:extLst>
          </p:cNvPr>
          <p:cNvSpPr>
            <a:spLocks noGrp="1"/>
          </p:cNvSpPr>
          <p:nvPr>
            <p:ph type="body" sz="quarter" idx="12" hasCustomPrompt="1"/>
          </p:nvPr>
        </p:nvSpPr>
        <p:spPr>
          <a:xfrm>
            <a:off x="1100911" y="27059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63E121BD-02F9-0B4E-A3D2-0371E1269149}"/>
              </a:ext>
            </a:extLst>
          </p:cNvPr>
          <p:cNvSpPr>
            <a:spLocks noGrp="1"/>
          </p:cNvSpPr>
          <p:nvPr>
            <p:ph type="body" sz="quarter" idx="13" hasCustomPrompt="1"/>
          </p:nvPr>
        </p:nvSpPr>
        <p:spPr>
          <a:xfrm>
            <a:off x="1100911" y="20201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b="25706"/>
          <a:stretch>
            <a:fillRect/>
          </a:stretch>
        </p:blipFill>
        <p:spPr bwMode="auto">
          <a:xfrm>
            <a:off x="8090358" y="1219201"/>
            <a:ext cx="3554793" cy="5035958"/>
          </a:xfrm>
          <a:prstGeom prst="rect">
            <a:avLst/>
          </a:prstGeom>
          <a:noFill/>
          <a:ln w="9525">
            <a:noFill/>
            <a:miter lim="800000"/>
            <a:headEnd/>
            <a:tailEnd/>
          </a:ln>
          <a:effectLst/>
        </p:spPr>
      </p:pic>
      <p:sp>
        <p:nvSpPr>
          <p:cNvPr id="17" name="Text Placeholder 23">
            <a:extLst>
              <a:ext uri="{FF2B5EF4-FFF2-40B4-BE49-F238E27FC236}">
                <a16:creationId xmlns:a16="http://schemas.microsoft.com/office/drawing/2014/main" id="{57FAFED7-DA86-A244-B165-928BBA2D8073}"/>
              </a:ext>
            </a:extLst>
          </p:cNvPr>
          <p:cNvSpPr>
            <a:spLocks noGrp="1"/>
          </p:cNvSpPr>
          <p:nvPr>
            <p:ph type="body" sz="quarter" idx="12" hasCustomPrompt="1"/>
          </p:nvPr>
        </p:nvSpPr>
        <p:spPr>
          <a:xfrm>
            <a:off x="1143000"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9F00423C-F97D-5142-89F8-EBA0CE1BA35E}"/>
              </a:ext>
            </a:extLst>
          </p:cNvPr>
          <p:cNvSpPr>
            <a:spLocks noGrp="1"/>
          </p:cNvSpPr>
          <p:nvPr>
            <p:ph type="body" sz="quarter" idx="13" hasCustomPrompt="1"/>
          </p:nvPr>
        </p:nvSpPr>
        <p:spPr>
          <a:xfrm>
            <a:off x="1143000"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ademy-of-Nutrition-and-Dietetics.jpg">
            <a:extLst>
              <a:ext uri="{FF2B5EF4-FFF2-40B4-BE49-F238E27FC236}">
                <a16:creationId xmlns:a16="http://schemas.microsoft.com/office/drawing/2014/main" id="{7DC2C489-CCD2-B143-A9C5-D6C400A29CA2}"/>
              </a:ext>
            </a:extLst>
          </p:cNvPr>
          <p:cNvPicPr>
            <a:picLocks noChangeAspect="1"/>
          </p:cNvPicPr>
          <p:nvPr userDrawn="1"/>
        </p:nvPicPr>
        <p:blipFill>
          <a:blip r:embed="rId21" cstate="print"/>
          <a:stretch>
            <a:fillRect/>
          </a:stretch>
        </p:blipFill>
        <p:spPr>
          <a:xfrm>
            <a:off x="9153318" y="381000"/>
            <a:ext cx="2632282" cy="457200"/>
          </a:xfrm>
          <a:prstGeom prst="rect">
            <a:avLst/>
          </a:prstGeom>
        </p:spPr>
      </p:pic>
      <p:sp>
        <p:nvSpPr>
          <p:cNvPr id="7" name="Line 8">
            <a:extLst>
              <a:ext uri="{FF2B5EF4-FFF2-40B4-BE49-F238E27FC236}">
                <a16:creationId xmlns:a16="http://schemas.microsoft.com/office/drawing/2014/main" id="{3C453B6D-4A75-9844-9610-E55D4ED0C478}"/>
              </a:ext>
            </a:extLst>
          </p:cNvPr>
          <p:cNvSpPr>
            <a:spLocks noChangeShapeType="1"/>
          </p:cNvSpPr>
          <p:nvPr userDrawn="1"/>
        </p:nvSpPr>
        <p:spPr bwMode="auto">
          <a:xfrm>
            <a:off x="2408341" y="990600"/>
            <a:ext cx="9372600" cy="0"/>
          </a:xfrm>
          <a:prstGeom prst="line">
            <a:avLst/>
          </a:prstGeom>
          <a:noFill/>
          <a:ln w="6350">
            <a:solidFill>
              <a:srgbClr val="065901"/>
            </a:solidFill>
            <a:round/>
            <a:headEnd/>
            <a:tailEnd/>
          </a:ln>
        </p:spPr>
        <p:txBody>
          <a:bodyPr wrap="none" anchor="ctr"/>
          <a:lstStyle/>
          <a:p>
            <a:pPr eaLnBrk="0" hangingPunct="0">
              <a:defRPr/>
            </a:pPr>
            <a:endParaRPr lang="en-US" sz="2400" dirty="0">
              <a:solidFill>
                <a:srgbClr val="000000"/>
              </a:solidFill>
              <a:latin typeface="Arial" charset="0"/>
              <a:ea typeface="ＭＳ Ｐゴシック" pitchFamily="1" charset="-128"/>
            </a:endParaRPr>
          </a:p>
        </p:txBody>
      </p:sp>
      <p:sp>
        <p:nvSpPr>
          <p:cNvPr id="5" name="Line 12">
            <a:extLst>
              <a:ext uri="{FF2B5EF4-FFF2-40B4-BE49-F238E27FC236}">
                <a16:creationId xmlns:a16="http://schemas.microsoft.com/office/drawing/2014/main" id="{E02C24BE-3E5F-FE44-A8DF-A594697D886E}"/>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9" name="TextBox 8">
            <a:extLst>
              <a:ext uri="{FF2B5EF4-FFF2-40B4-BE49-F238E27FC236}">
                <a16:creationId xmlns:a16="http://schemas.microsoft.com/office/drawing/2014/main" id="{38FDA133-F637-054B-9413-FB3BD608D1FA}"/>
              </a:ext>
            </a:extLst>
          </p:cNvPr>
          <p:cNvSpPr txBox="1"/>
          <p:nvPr userDrawn="1"/>
        </p:nvSpPr>
        <p:spPr>
          <a:xfrm>
            <a:off x="393700" y="6336268"/>
            <a:ext cx="2836674"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0" name="TextBox 9">
            <a:extLst>
              <a:ext uri="{FF2B5EF4-FFF2-40B4-BE49-F238E27FC236}">
                <a16:creationId xmlns:a16="http://schemas.microsoft.com/office/drawing/2014/main" id="{C1AFC1ED-DCE8-8240-8FBB-F7F43793891C}"/>
              </a:ext>
            </a:extLst>
          </p:cNvPr>
          <p:cNvSpPr txBox="1"/>
          <p:nvPr userDrawn="1"/>
        </p:nvSpPr>
        <p:spPr>
          <a:xfrm>
            <a:off x="10597423" y="6342102"/>
            <a:ext cx="1289777" cy="369332"/>
          </a:xfrm>
          <a:prstGeom prst="rect">
            <a:avLst/>
          </a:prstGeom>
          <a:noFill/>
        </p:spPr>
        <p:txBody>
          <a:bodyPr wrap="none" rtlCol="0">
            <a:spAutoFit/>
          </a:bodyPr>
          <a:lstStyle/>
          <a:p>
            <a:r>
              <a:rPr lang="en-US" dirty="0">
                <a:solidFill>
                  <a:srgbClr val="39683E"/>
                </a:solidFill>
                <a:latin typeface="+mj-lt"/>
              </a:rPr>
              <a:t>eatright.org</a:t>
            </a:r>
          </a:p>
        </p:txBody>
      </p:sp>
      <p:sp>
        <p:nvSpPr>
          <p:cNvPr id="11" name="TextBox 10">
            <a:extLst>
              <a:ext uri="{FF2B5EF4-FFF2-40B4-BE49-F238E27FC236}">
                <a16:creationId xmlns:a16="http://schemas.microsoft.com/office/drawing/2014/main" id="{68649E6C-AA06-784F-BBE6-3FF7ED107F82}"/>
              </a:ext>
            </a:extLst>
          </p:cNvPr>
          <p:cNvSpPr txBox="1"/>
          <p:nvPr userDrawn="1"/>
        </p:nvSpPr>
        <p:spPr>
          <a:xfrm>
            <a:off x="5291933" y="6336268"/>
            <a:ext cx="1800493" cy="369332"/>
          </a:xfrm>
          <a:prstGeom prst="rect">
            <a:avLst/>
          </a:prstGeom>
          <a:noFill/>
        </p:spPr>
        <p:txBody>
          <a:bodyPr wrap="none" rtlCol="0">
            <a:spAutoFit/>
          </a:bodyPr>
          <a:lstStyle/>
          <a:p>
            <a:r>
              <a:rPr lang="en-US" dirty="0" err="1">
                <a:solidFill>
                  <a:srgbClr val="B2B2B2"/>
                </a:solidFill>
              </a:rPr>
              <a:t>Tháng</a:t>
            </a:r>
            <a:r>
              <a:rPr lang="en-US" dirty="0">
                <a:solidFill>
                  <a:srgbClr val="B2B2B2"/>
                </a:solidFill>
              </a:rPr>
              <a:t> 03  2023</a:t>
            </a:r>
          </a:p>
        </p:txBody>
      </p:sp>
      <p:pic>
        <p:nvPicPr>
          <p:cNvPr id="4" name="Picture 3">
            <a:extLst>
              <a:ext uri="{FF2B5EF4-FFF2-40B4-BE49-F238E27FC236}">
                <a16:creationId xmlns:a16="http://schemas.microsoft.com/office/drawing/2014/main" id="{AE730363-B6DE-F448-F4D8-394F5A85B2C2}"/>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531281" y="221977"/>
            <a:ext cx="1092361" cy="1073419"/>
          </a:xfrm>
          <a:prstGeom prst="rect">
            <a:avLst/>
          </a:prstGeom>
        </p:spPr>
      </p:pic>
    </p:spTree>
  </p:cSld>
  <p:clrMap bg1="lt1" tx1="dk1" bg2="lt2" tx2="dk2" accent1="accent1" accent2="accent2" accent3="accent3" accent4="accent4" accent5="accent5" accent6="accent6" hlink="hlink" folHlink="folHlink"/>
  <p:sldLayoutIdLst>
    <p:sldLayoutId id="2147483894" r:id="rId1"/>
    <p:sldLayoutId id="2147483897" r:id="rId2"/>
    <p:sldLayoutId id="2147483898" r:id="rId3"/>
    <p:sldLayoutId id="2147483899" r:id="rId4"/>
    <p:sldLayoutId id="2147483900" r:id="rId5"/>
    <p:sldLayoutId id="2147483896" r:id="rId6"/>
    <p:sldLayoutId id="2147483886" r:id="rId7"/>
    <p:sldLayoutId id="2147483887" r:id="rId8"/>
    <p:sldLayoutId id="2147483884" r:id="rId9"/>
    <p:sldLayoutId id="2147483885" r:id="rId10"/>
    <p:sldLayoutId id="2147483888" r:id="rId11"/>
    <p:sldLayoutId id="2147483893" r:id="rId12"/>
    <p:sldLayoutId id="2147483874" r:id="rId13"/>
    <p:sldLayoutId id="2147483873" r:id="rId14"/>
    <p:sldLayoutId id="2147483877" r:id="rId15"/>
    <p:sldLayoutId id="2147483878" r:id="rId16"/>
    <p:sldLayoutId id="2147483879" r:id="rId17"/>
    <p:sldLayoutId id="2147483880" r:id="rId18"/>
    <p:sldLayoutId id="2147483881" r:id="rId19"/>
  </p:sldLayoutIdLst>
  <p:hf hdr="0" ftr="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Line 12">
            <a:extLst>
              <a:ext uri="{FF2B5EF4-FFF2-40B4-BE49-F238E27FC236}">
                <a16:creationId xmlns:a16="http://schemas.microsoft.com/office/drawing/2014/main" id="{97436EB0-1FD1-CB44-884C-6B08C5200EE3}"/>
              </a:ext>
            </a:extLst>
          </p:cNvPr>
          <p:cNvSpPr>
            <a:spLocks noChangeShapeType="1"/>
          </p:cNvSpPr>
          <p:nvPr userDrawn="1"/>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4" name="Rectangle 13">
            <a:extLst>
              <a:ext uri="{FF2B5EF4-FFF2-40B4-BE49-F238E27FC236}">
                <a16:creationId xmlns:a16="http://schemas.microsoft.com/office/drawing/2014/main" id="{EC7C43E9-F062-7C46-9E71-EB7C126E7A38}"/>
              </a:ext>
            </a:extLst>
          </p:cNvPr>
          <p:cNvSpPr/>
          <p:nvPr userDrawn="1"/>
        </p:nvSpPr>
        <p:spPr>
          <a:xfrm>
            <a:off x="0" y="857766"/>
            <a:ext cx="12192000" cy="531443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cademy-of-Nutrition-and-Dietetics.jpg">
            <a:extLst>
              <a:ext uri="{FF2B5EF4-FFF2-40B4-BE49-F238E27FC236}">
                <a16:creationId xmlns:a16="http://schemas.microsoft.com/office/drawing/2014/main" id="{24700EE0-CAAB-694E-9915-FBD9974A2E33}"/>
              </a:ext>
            </a:extLst>
          </p:cNvPr>
          <p:cNvPicPr>
            <a:picLocks noChangeAspect="1"/>
          </p:cNvPicPr>
          <p:nvPr userDrawn="1"/>
        </p:nvPicPr>
        <p:blipFill>
          <a:blip r:embed="rId2" cstate="print"/>
          <a:stretch>
            <a:fillRect/>
          </a:stretch>
        </p:blipFill>
        <p:spPr>
          <a:xfrm>
            <a:off x="8991600" y="208866"/>
            <a:ext cx="2632282" cy="457200"/>
          </a:xfrm>
          <a:prstGeom prst="rect">
            <a:avLst/>
          </a:prstGeom>
        </p:spPr>
      </p:pic>
      <p:sp>
        <p:nvSpPr>
          <p:cNvPr id="9" name="Line 12">
            <a:extLst>
              <a:ext uri="{FF2B5EF4-FFF2-40B4-BE49-F238E27FC236}">
                <a16:creationId xmlns:a16="http://schemas.microsoft.com/office/drawing/2014/main" id="{593758D6-5A1B-E146-A3E4-66FAECB47678}"/>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0" name="TextBox 9">
            <a:extLst>
              <a:ext uri="{FF2B5EF4-FFF2-40B4-BE49-F238E27FC236}">
                <a16:creationId xmlns:a16="http://schemas.microsoft.com/office/drawing/2014/main" id="{7EDB466B-4F3A-1B42-856C-C9F1691EDFA6}"/>
              </a:ext>
            </a:extLst>
          </p:cNvPr>
          <p:cNvSpPr txBox="1"/>
          <p:nvPr userDrawn="1"/>
        </p:nvSpPr>
        <p:spPr>
          <a:xfrm>
            <a:off x="393700" y="6336268"/>
            <a:ext cx="2799292"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1" name="TextBox 10">
            <a:extLst>
              <a:ext uri="{FF2B5EF4-FFF2-40B4-BE49-F238E27FC236}">
                <a16:creationId xmlns:a16="http://schemas.microsoft.com/office/drawing/2014/main" id="{A4BA544D-DF04-D949-9D0D-6A60438F8542}"/>
              </a:ext>
            </a:extLst>
          </p:cNvPr>
          <p:cNvSpPr txBox="1"/>
          <p:nvPr userDrawn="1"/>
        </p:nvSpPr>
        <p:spPr>
          <a:xfrm>
            <a:off x="10591800" y="6342102"/>
            <a:ext cx="1276440" cy="369332"/>
          </a:xfrm>
          <a:prstGeom prst="rect">
            <a:avLst/>
          </a:prstGeom>
          <a:noFill/>
        </p:spPr>
        <p:txBody>
          <a:bodyPr wrap="none" rtlCol="0">
            <a:spAutoFit/>
          </a:bodyPr>
          <a:lstStyle/>
          <a:p>
            <a:r>
              <a:rPr lang="en-US" dirty="0">
                <a:solidFill>
                  <a:srgbClr val="39683E"/>
                </a:solidFill>
                <a:latin typeface="+mj-lt"/>
              </a:rPr>
              <a:t>eatright.org</a:t>
            </a:r>
          </a:p>
        </p:txBody>
      </p:sp>
      <p:sp>
        <p:nvSpPr>
          <p:cNvPr id="12" name="TextBox 11">
            <a:extLst>
              <a:ext uri="{FF2B5EF4-FFF2-40B4-BE49-F238E27FC236}">
                <a16:creationId xmlns:a16="http://schemas.microsoft.com/office/drawing/2014/main" id="{632C66A7-B097-D541-8A54-BF858EA2466B}"/>
              </a:ext>
            </a:extLst>
          </p:cNvPr>
          <p:cNvSpPr txBox="1"/>
          <p:nvPr userDrawn="1"/>
        </p:nvSpPr>
        <p:spPr>
          <a:xfrm>
            <a:off x="473946" y="322477"/>
            <a:ext cx="1608133" cy="369332"/>
          </a:xfrm>
          <a:prstGeom prst="rect">
            <a:avLst/>
          </a:prstGeom>
          <a:noFill/>
        </p:spPr>
        <p:txBody>
          <a:bodyPr wrap="none" rtlCol="0">
            <a:spAutoFit/>
          </a:bodyPr>
          <a:lstStyle/>
          <a:p>
            <a:r>
              <a:rPr lang="en-US" dirty="0">
                <a:solidFill>
                  <a:schemeClr val="tx1"/>
                </a:solidFill>
              </a:rPr>
              <a:t>MARCH 2021</a:t>
            </a:r>
          </a:p>
        </p:txBody>
      </p:sp>
      <p:pic>
        <p:nvPicPr>
          <p:cNvPr id="16" name="Picture 15">
            <a:extLst>
              <a:ext uri="{FF2B5EF4-FFF2-40B4-BE49-F238E27FC236}">
                <a16:creationId xmlns:a16="http://schemas.microsoft.com/office/drawing/2014/main" id="{408D269C-BFBA-7C42-AC86-ABB9831D30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5600" y="580772"/>
            <a:ext cx="5755496" cy="5755496"/>
          </a:xfrm>
          <a:prstGeom prst="rect">
            <a:avLst/>
          </a:prstGeom>
        </p:spPr>
      </p:pic>
    </p:spTree>
    <p:extLst>
      <p:ext uri="{BB962C8B-B14F-4D97-AF65-F5344CB8AC3E}">
        <p14:creationId xmlns:p14="http://schemas.microsoft.com/office/powerpoint/2010/main" val="37038792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snap/supplemental-nutrition-assistance-progra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s://www.fns.usda.gov/programs" TargetMode="External"/><Relationship Id="rId4" Type="http://schemas.openxmlformats.org/officeDocument/2006/relationships/hyperlink" Target="https://www.fns.usda.gov/w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dietaryguidelines.gov/"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5212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sp>
        <p:nvSpPr>
          <p:cNvPr id="10" name="TextBox 9">
            <a:extLst>
              <a:ext uri="{FF2B5EF4-FFF2-40B4-BE49-F238E27FC236}">
                <a16:creationId xmlns:a16="http://schemas.microsoft.com/office/drawing/2014/main" id="{DCD6D4DC-D782-4A4E-856F-A50E642A06B5}"/>
              </a:ext>
            </a:extLst>
          </p:cNvPr>
          <p:cNvSpPr txBox="1"/>
          <p:nvPr/>
        </p:nvSpPr>
        <p:spPr>
          <a:xfrm>
            <a:off x="473946" y="322477"/>
            <a:ext cx="1736373" cy="369332"/>
          </a:xfrm>
          <a:prstGeom prst="rect">
            <a:avLst/>
          </a:prstGeom>
          <a:noFill/>
        </p:spPr>
        <p:txBody>
          <a:bodyPr wrap="none" rtlCol="0">
            <a:spAutoFit/>
          </a:bodyPr>
          <a:lstStyle/>
          <a:p>
            <a:r>
              <a:rPr lang="en-US" dirty="0" err="1">
                <a:solidFill>
                  <a:schemeClr val="bg1"/>
                </a:solidFill>
              </a:rPr>
              <a:t>Tháng</a:t>
            </a:r>
            <a:r>
              <a:rPr lang="en-US" dirty="0">
                <a:solidFill>
                  <a:schemeClr val="bg1"/>
                </a:solidFill>
              </a:rPr>
              <a:t> 03 2023</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2" name="Rectangle 1">
            <a:extLst>
              <a:ext uri="{FF2B5EF4-FFF2-40B4-BE49-F238E27FC236}">
                <a16:creationId xmlns:a16="http://schemas.microsoft.com/office/drawing/2014/main" id="{B334F9F3-C531-A7DA-0FC7-6FBD3A40AF2D}"/>
              </a:ext>
            </a:extLst>
          </p:cNvPr>
          <p:cNvSpPr/>
          <p:nvPr/>
        </p:nvSpPr>
        <p:spPr>
          <a:xfrm>
            <a:off x="1629077" y="2967335"/>
            <a:ext cx="8933856" cy="923330"/>
          </a:xfrm>
          <a:prstGeom prst="rect">
            <a:avLst/>
          </a:prstGeom>
          <a:noFill/>
        </p:spPr>
        <p:txBody>
          <a:bodyPr wrap="none" lIns="91440" tIns="45720" rIns="91440" bIns="45720">
            <a:prstTxWarp prst="textWave1">
              <a:avLst/>
            </a:prstTxWarp>
            <a:spAutoFit/>
          </a:bodyPr>
          <a:lstStyle/>
          <a:p>
            <a:pPr algn="ctr"/>
            <a: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National Nutrition Month®</a:t>
            </a:r>
          </a:p>
        </p:txBody>
      </p:sp>
    </p:spTree>
    <p:extLst>
      <p:ext uri="{BB962C8B-B14F-4D97-AF65-F5344CB8AC3E}">
        <p14:creationId xmlns:p14="http://schemas.microsoft.com/office/powerpoint/2010/main" val="412341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B3082C-2726-4B20-AF63-62235EEECD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169"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371600" y="1295400"/>
            <a:ext cx="102870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2800" b="1" dirty="0"/>
              <a:t>Luôn đầy đủ dưỡng chất mà lại tiết kiệm được tiền.</a:t>
            </a:r>
            <a:endParaRPr lang="en-US" sz="2800" b="1"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828800" y="1984744"/>
            <a:ext cx="6322566"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en-US" sz="2800" dirty="0" err="1">
                <a:solidFill>
                  <a:schemeClr val="tx1"/>
                </a:solidFill>
                <a:latin typeface="Calibri" panose="020F0502020204030204" pitchFamily="34" charset="0"/>
                <a:cs typeface="Times New Roman" panose="02020603050405020304" pitchFamily="18" charset="0"/>
              </a:rPr>
              <a:t>Lên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kế</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hoạch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cho</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các</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bữa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ăn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chính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và</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phụ</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của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quý</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vị</a:t>
            </a:r>
            <a:r>
              <a:rPr lang="en-US" sz="2800" dirty="0">
                <a:solidFill>
                  <a:schemeClr val="tx1"/>
                </a:solidFill>
                <a:latin typeface="Calibri" panose="020F0502020204030204" pitchFamily="34" charset="0"/>
                <a:cs typeface="Times New Roman" panose="02020603050405020304" pitchFamily="18" charset="0"/>
              </a:rPr>
              <a:t>.</a:t>
            </a:r>
          </a:p>
          <a:p>
            <a:pPr>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Kiểm tra thực phẩm có tại nhà trước khi mua thêm.</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en-US" sz="2800" dirty="0" err="1">
                <a:solidFill>
                  <a:schemeClr val="tx1"/>
                </a:solidFill>
                <a:latin typeface="Calibri" panose="020F0502020204030204" pitchFamily="34" charset="0"/>
                <a:cs typeface="Times New Roman" panose="02020603050405020304" pitchFamily="18" charset="0"/>
              </a:rPr>
              <a:t>Sử</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dụng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danh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sách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đi</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chợ</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và</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mua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các</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thực</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phẩm</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giảm</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giá</a:t>
            </a:r>
            <a:r>
              <a:rPr lang="en-US" sz="2800" dirty="0">
                <a:solidFill>
                  <a:schemeClr val="tx1"/>
                </a:solidFill>
                <a:latin typeface="Calibri" panose="020F0502020204030204" pitchFamily="34" charset="0"/>
                <a:cs typeface="Times New Roman" panose="02020603050405020304" pitchFamily="18" charset="0"/>
              </a:rPr>
              <a:t>.</a:t>
            </a:r>
          </a:p>
          <a:p>
            <a:pPr>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Tìm hiểu về các nguồn lực cộng đồng như SNAP, WIC và ngân hàng thực phẩm tại địa phương.</a:t>
            </a:r>
            <a:endParaRPr lang="en-US" sz="28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31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2A55D-0220-F738-5995-71C16BFB3E55}"/>
              </a:ext>
            </a:extLst>
          </p:cNvPr>
          <p:cNvSpPr>
            <a:spLocks noGrp="1"/>
          </p:cNvSpPr>
          <p:nvPr>
            <p:ph sz="quarter" idx="12"/>
          </p:nvPr>
        </p:nvSpPr>
        <p:spPr/>
        <p:txBody>
          <a:bodyPr/>
          <a:lstStyle/>
          <a:p>
            <a:pPr marL="0" marR="0">
              <a:spcBef>
                <a:spcPts val="0"/>
              </a:spcBef>
              <a:spcAft>
                <a:spcPts val="0"/>
              </a:spcAft>
            </a:pPr>
            <a:r>
              <a:rPr lang="vi-VN" sz="2000" b="1" u="sng" dirty="0">
                <a:solidFill>
                  <a:srgbClr val="0563C1"/>
                </a:solidFill>
                <a:effectLst/>
                <a:latin typeface="Calibri" panose="020F0502020204030204" pitchFamily="34" charset="0"/>
                <a:ea typeface="DengXian" panose="02010600030101010101" pitchFamily="2" charset="-122"/>
                <a:cs typeface="Mangal" panose="02040503050203030202" pitchFamily="18" charset="0"/>
                <a:hlinkClick r:id="rId3"/>
              </a:rPr>
              <a:t>Chương Trình Hỗ Trợ Dinh Dưỡng Bổ Sung</a:t>
            </a:r>
            <a:r>
              <a:rPr lang="en-US" sz="2000" b="1" u="sng" dirty="0">
                <a:solidFill>
                  <a:srgbClr val="0563C1"/>
                </a:solidFill>
                <a:effectLst/>
                <a:latin typeface="Calibri" panose="020F0502020204030204" pitchFamily="34" charset="0"/>
                <a:ea typeface="DengXian" panose="02010600030101010101" pitchFamily="2" charset="-122"/>
                <a:cs typeface="Mangal" panose="02040503050203030202" pitchFamily="18" charset="0"/>
                <a:hlinkClick r:id="rId3"/>
              </a:rPr>
              <a:t> (SNAP)</a:t>
            </a:r>
            <a:r>
              <a:rPr lang="en-US" sz="2000" dirty="0">
                <a:effectLst/>
                <a:latin typeface="Calibri" panose="020F0502020204030204" pitchFamily="34" charset="0"/>
                <a:ea typeface="DengXian" panose="02010600030101010101" pitchFamily="2" charset="-122"/>
                <a:cs typeface="Mangal" panose="02040503050203030202" pitchFamily="18" charset="0"/>
              </a:rPr>
              <a:t> </a:t>
            </a:r>
          </a:p>
          <a:p>
            <a:pPr marL="0" marR="0">
              <a:spcBef>
                <a:spcPts val="0"/>
              </a:spcBef>
              <a:spcAft>
                <a:spcPts val="0"/>
              </a:spcAft>
            </a:pPr>
            <a:r>
              <a:rPr lang="vi-VN"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SNAP cung cấp các quỹ qua đường điện tử giúp các gia đình có được thực phẩm cần thiết để duy trì chế độ ăn uống lành mạnh. Bao gồm trái cây, rau củ, thực phẩm giàu protein, và các sản phẩm sữa, bánh mì và ngũ cốc và nhiều hơn nữa. Tính đủ điều kiện dựa trên thu nhập của hộ gia đình và các nguồn lực hạn chế. </a:t>
            </a:r>
            <a:endParaRPr lang="en-US" sz="2000" dirty="0">
              <a:solidFill>
                <a:schemeClr val="tx1"/>
              </a:solidFill>
              <a:effectLst/>
              <a:latin typeface="Calibri" panose="020F0502020204030204" pitchFamily="34" charset="0"/>
              <a:ea typeface="DengXian" panose="02010600030101010101" pitchFamily="2" charset="-122"/>
              <a:cs typeface="Mangal" panose="02040503050203030202" pitchFamily="18" charset="0"/>
            </a:endParaRPr>
          </a:p>
          <a:p>
            <a:pPr marL="0" marR="0">
              <a:spcBef>
                <a:spcPts val="0"/>
              </a:spcBef>
              <a:spcAft>
                <a:spcPts val="0"/>
              </a:spcAft>
            </a:pPr>
            <a:r>
              <a:rPr lang="vi-VN"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Liên hệ với văn phòng SNAP ở tiểu bang để được hướng dẫn cách đăng ký </a:t>
            </a:r>
            <a:endParaRPr lang="en-US" sz="2000" dirty="0">
              <a:solidFill>
                <a:schemeClr val="tx1"/>
              </a:solidFill>
              <a:effectLst/>
              <a:latin typeface="Calibri" panose="020F0502020204030204" pitchFamily="34" charset="0"/>
              <a:ea typeface="DengXian" panose="02010600030101010101" pitchFamily="2" charset="-122"/>
              <a:cs typeface="Mangal" panose="02040503050203030202" pitchFamily="18" charset="0"/>
            </a:endParaRPr>
          </a:p>
          <a:p>
            <a:endParaRPr lang="en-US" dirty="0"/>
          </a:p>
          <a:p>
            <a:pPr marL="0" marR="0">
              <a:spcBef>
                <a:spcPts val="0"/>
              </a:spcBef>
              <a:spcAft>
                <a:spcPts val="0"/>
              </a:spcAft>
            </a:pPr>
            <a:r>
              <a:rPr lang="en-US" sz="1600" b="1" u="sng" dirty="0" err="1">
                <a:solidFill>
                  <a:srgbClr val="0563C1"/>
                </a:solidFill>
                <a:effectLst/>
                <a:latin typeface="Calibri" panose="020F0502020204030204" pitchFamily="34" charset="0"/>
                <a:ea typeface="DengXian" panose="02010600030101010101" pitchFamily="2" charset="-122"/>
                <a:cs typeface="Mangal" panose="02040503050203030202" pitchFamily="18" charset="0"/>
                <a:hlinkClick r:id="rId4"/>
              </a:rPr>
              <a:t>Chương</a:t>
            </a:r>
            <a:r>
              <a:rPr lang="vi-VN" sz="1600" b="1" u="sng" dirty="0">
                <a:solidFill>
                  <a:srgbClr val="0563C1"/>
                </a:solidFill>
                <a:effectLst/>
                <a:latin typeface="Calibri" panose="020F0502020204030204" pitchFamily="34" charset="0"/>
                <a:ea typeface="DengXian" panose="02010600030101010101" pitchFamily="2" charset="-122"/>
                <a:cs typeface="Mangal" panose="02040503050203030202" pitchFamily="18" charset="0"/>
                <a:hlinkClick r:id="rId4"/>
              </a:rPr>
              <a:t> Trình Bổ Sung Dinh Dưỡng Đặc Biệt cho Phụ Nữ, Trẻ Sơ Sinh và Trẻ Nhỏ</a:t>
            </a:r>
            <a:r>
              <a:rPr lang="en-US" sz="1600" b="1" u="sng" dirty="0">
                <a:solidFill>
                  <a:srgbClr val="0563C1"/>
                </a:solidFill>
                <a:effectLst/>
                <a:latin typeface="Calibri" panose="020F0502020204030204" pitchFamily="34" charset="0"/>
                <a:ea typeface="DengXian" panose="02010600030101010101" pitchFamily="2" charset="-122"/>
                <a:cs typeface="Mangal" panose="02040503050203030202" pitchFamily="18" charset="0"/>
                <a:hlinkClick r:id="rId4"/>
              </a:rPr>
              <a:t> (WIC)</a:t>
            </a:r>
            <a:r>
              <a:rPr lang="en-US" sz="1600" dirty="0">
                <a:effectLst/>
                <a:latin typeface="Calibri" panose="020F0502020204030204" pitchFamily="34" charset="0"/>
                <a:ea typeface="DengXian" panose="02010600030101010101" pitchFamily="2" charset="-122"/>
                <a:cs typeface="Mangal" panose="02040503050203030202" pitchFamily="18" charset="0"/>
              </a:rPr>
              <a:t> </a:t>
            </a:r>
          </a:p>
          <a:p>
            <a:pPr marL="0">
              <a:spcBef>
                <a:spcPts val="0"/>
              </a:spcBef>
              <a:spcAft>
                <a:spcPts val="0"/>
              </a:spcAft>
            </a:pPr>
            <a:r>
              <a:rPr lang="vi-VN" sz="2000" dirty="0">
                <a:solidFill>
                  <a:schemeClr val="tx1"/>
                </a:solidFill>
                <a:latin typeface="Calibri" panose="020F0502020204030204" pitchFamily="34" charset="0"/>
                <a:ea typeface="DengXian" panose="02010600030101010101" pitchFamily="2" charset="-122"/>
                <a:cs typeface="Calibri" panose="020F0502020204030204" pitchFamily="34" charset="0"/>
              </a:rPr>
              <a:t>WIC được thiết kế để phục vụ cho phụ nữ mang thai, sau sinh, và cho con bú có nguy cơ về dinh dưỡng, thêm vào đó là trẻ sơ sinh và trẻ nhỏ tới năm tuổi có nguy cơ về dinh dưỡng. Các yêu cầu về thu nhập hộ gia đình phải được đáp ứng. Những người tham gia chương trình hội đủ điều kiện sẽ nhận được thực phẩm bổ sung và giáo dục dinh dưỡng. WIC cũng có thể được kết hợp với các chương trình khác của chính phủ như SNAP, NSB và NSLP. Liên hệ với văn phòng WIC của tiểu bang để tìm văn phòng gần nhất và cách đăng ký</a:t>
            </a:r>
            <a:endParaRPr lang="en-US" sz="2000" dirty="0">
              <a:solidFill>
                <a:schemeClr val="tx1"/>
              </a:solidFill>
              <a:latin typeface="Calibri" panose="020F0502020204030204" pitchFamily="34" charset="0"/>
              <a:ea typeface="DengXian" panose="02010600030101010101" pitchFamily="2" charset="-122"/>
              <a:cs typeface="Calibri" panose="020F0502020204030204" pitchFamily="34" charset="0"/>
            </a:endParaRPr>
          </a:p>
        </p:txBody>
      </p:sp>
      <p:sp>
        <p:nvSpPr>
          <p:cNvPr id="6" name="TextBox 5">
            <a:extLst>
              <a:ext uri="{FF2B5EF4-FFF2-40B4-BE49-F238E27FC236}">
                <a16:creationId xmlns:a16="http://schemas.microsoft.com/office/drawing/2014/main" id="{601DBD2B-E925-F979-380B-5857215F46EB}"/>
              </a:ext>
            </a:extLst>
          </p:cNvPr>
          <p:cNvSpPr txBox="1"/>
          <p:nvPr/>
        </p:nvSpPr>
        <p:spPr>
          <a:xfrm>
            <a:off x="2438400" y="228600"/>
            <a:ext cx="609600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vi-VN" sz="3600" b="1" i="0" u="none" strike="noStrike" kern="1200" cap="none" spc="0" normalizeH="0" baseline="0" noProof="0" dirty="0">
                <a:ln>
                  <a:noFill/>
                </a:ln>
                <a:solidFill>
                  <a:srgbClr val="39683E"/>
                </a:solidFill>
                <a:effectLst/>
                <a:uLnTx/>
                <a:uFillTx/>
                <a:latin typeface="Calibri"/>
                <a:ea typeface="+mn-ea"/>
                <a:cs typeface="Tahoma" pitchFamily="34" charset="0"/>
              </a:rPr>
              <a:t>Các Chương Trình Dinh Dưỡng </a:t>
            </a:r>
            <a:endParaRPr kumimoji="0" lang="en-US" sz="3600" b="1" i="0" u="none" strike="noStrike" kern="1200" cap="none" spc="0" normalizeH="0" baseline="0" noProof="0" dirty="0">
              <a:ln>
                <a:noFill/>
              </a:ln>
              <a:solidFill>
                <a:srgbClr val="39683E"/>
              </a:solidFill>
              <a:effectLst/>
              <a:uLnTx/>
              <a:uFillTx/>
              <a:latin typeface="Calibri"/>
              <a:ea typeface="+mn-ea"/>
              <a:cs typeface="Tahoma" pitchFamily="34" charset="0"/>
            </a:endParaRPr>
          </a:p>
        </p:txBody>
      </p:sp>
      <p:sp>
        <p:nvSpPr>
          <p:cNvPr id="10" name="TextBox 9">
            <a:extLst>
              <a:ext uri="{FF2B5EF4-FFF2-40B4-BE49-F238E27FC236}">
                <a16:creationId xmlns:a16="http://schemas.microsoft.com/office/drawing/2014/main" id="{56CD7753-E3A3-6206-3C13-9C5A35795F76}"/>
              </a:ext>
            </a:extLst>
          </p:cNvPr>
          <p:cNvSpPr txBox="1"/>
          <p:nvPr/>
        </p:nvSpPr>
        <p:spPr>
          <a:xfrm>
            <a:off x="2525486" y="5810071"/>
            <a:ext cx="6096000" cy="338554"/>
          </a:xfrm>
          <a:prstGeom prst="rect">
            <a:avLst/>
          </a:prstGeom>
          <a:noFill/>
        </p:spPr>
        <p:txBody>
          <a:bodyPr wrap="square">
            <a:spAutoFit/>
          </a:bodyPr>
          <a:lstStyle/>
          <a:p>
            <a:r>
              <a:rPr lang="en-US" sz="1600" dirty="0" err="1"/>
              <a:t>Nguồn</a:t>
            </a:r>
            <a:r>
              <a:rPr lang="en-US" sz="1600" dirty="0"/>
              <a:t>:: </a:t>
            </a:r>
            <a:r>
              <a:rPr lang="en-US" sz="1600" dirty="0">
                <a:hlinkClick r:id="rId5"/>
              </a:rPr>
              <a:t>https://www.fns.usda.gov/programs</a:t>
            </a:r>
            <a:r>
              <a:rPr lang="en-US" sz="1600" dirty="0"/>
              <a:t> </a:t>
            </a:r>
          </a:p>
        </p:txBody>
      </p:sp>
    </p:spTree>
    <p:extLst>
      <p:ext uri="{BB962C8B-B14F-4D97-AF65-F5344CB8AC3E}">
        <p14:creationId xmlns:p14="http://schemas.microsoft.com/office/powerpoint/2010/main" val="361581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1026" name="Picture 2">
            <a:extLst>
              <a:ext uri="{FF2B5EF4-FFF2-40B4-BE49-F238E27FC236}">
                <a16:creationId xmlns:a16="http://schemas.microsoft.com/office/drawing/2014/main" id="{586A91E8-1424-FBC0-C7C9-8E091C0F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797224" cy="47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0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3" name="Picture 2">
            <a:extLst>
              <a:ext uri="{FF2B5EF4-FFF2-40B4-BE49-F238E27FC236}">
                <a16:creationId xmlns:a16="http://schemas.microsoft.com/office/drawing/2014/main" id="{1C367137-A626-5B09-9EEB-EFBFB35B6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886200" y="1429615"/>
            <a:ext cx="51054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828800" y="1066800"/>
            <a:ext cx="99822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err="1"/>
              <a:t>Ăn</a:t>
            </a:r>
            <a:r>
              <a:rPr lang="en-US" sz="3200" b="1" dirty="0"/>
              <a:t> </a:t>
            </a:r>
            <a:r>
              <a:rPr lang="en-US" sz="3200" b="1" dirty="0" err="1"/>
              <a:t>đa</a:t>
            </a:r>
            <a:r>
              <a:rPr lang="en-US" sz="3200" b="1" dirty="0"/>
              <a:t> </a:t>
            </a:r>
            <a:r>
              <a:rPr lang="en-US" sz="3200" b="1" dirty="0" err="1"/>
              <a:t>dạng</a:t>
            </a:r>
            <a:r>
              <a:rPr lang="en-US" sz="3200" b="1" dirty="0"/>
              <a:t> </a:t>
            </a:r>
            <a:r>
              <a:rPr lang="en-US" sz="3200" b="1" dirty="0" err="1"/>
              <a:t>các</a:t>
            </a:r>
            <a:r>
              <a:rPr lang="en-US" sz="3200" b="1" dirty="0"/>
              <a:t> </a:t>
            </a:r>
            <a:r>
              <a:rPr lang="en-US" sz="3200" b="1" dirty="0" err="1"/>
              <a:t>loại</a:t>
            </a:r>
            <a:r>
              <a:rPr lang="en-US" sz="3200" b="1" dirty="0"/>
              <a:t> </a:t>
            </a:r>
            <a:r>
              <a:rPr lang="en-US" sz="3200" b="1" dirty="0" err="1"/>
              <a:t>thực</a:t>
            </a:r>
            <a:r>
              <a:rPr lang="en-US" sz="3200" b="1" dirty="0"/>
              <a:t> </a:t>
            </a:r>
            <a:r>
              <a:rPr lang="en-US" sz="3200" b="1" dirty="0" err="1"/>
              <a:t>phẩm</a:t>
            </a:r>
            <a:r>
              <a:rPr lang="en-US" sz="3200" b="1" dirty="0"/>
              <a:t> </a:t>
            </a:r>
            <a:r>
              <a:rPr lang="en-US" sz="3200" b="1" dirty="0" err="1"/>
              <a:t>từ</a:t>
            </a:r>
            <a:r>
              <a:rPr lang="en-US" sz="3200" b="1" dirty="0"/>
              <a:t> </a:t>
            </a:r>
            <a:r>
              <a:rPr lang="en-US" sz="3200" b="1" dirty="0" err="1"/>
              <a:t>tất</a:t>
            </a:r>
            <a:r>
              <a:rPr lang="en-US" sz="3200" b="1" dirty="0"/>
              <a:t> </a:t>
            </a:r>
            <a:r>
              <a:rPr lang="en-US" sz="3200" b="1" dirty="0" err="1"/>
              <a:t>cả</a:t>
            </a:r>
            <a:r>
              <a:rPr lang="en-US" sz="3200" b="1" dirty="0"/>
              <a:t> </a:t>
            </a:r>
            <a:r>
              <a:rPr lang="en-US" sz="3200" b="1" dirty="0" err="1"/>
              <a:t>các</a:t>
            </a:r>
            <a:r>
              <a:rPr lang="en-US" sz="3200" b="1" dirty="0"/>
              <a:t> </a:t>
            </a:r>
            <a:r>
              <a:rPr lang="en-US" sz="3200" b="1" dirty="0" err="1"/>
              <a:t>nhóm</a:t>
            </a:r>
            <a:r>
              <a:rPr lang="en-US" sz="3200" b="1" dirty="0"/>
              <a:t> </a:t>
            </a:r>
            <a:r>
              <a:rPr lang="en-US" sz="3200" b="1" dirty="0" err="1"/>
              <a:t>thực</a:t>
            </a:r>
            <a:r>
              <a:rPr lang="en-US" sz="3200" b="1" dirty="0"/>
              <a:t> </a:t>
            </a:r>
            <a:r>
              <a:rPr lang="en-US" sz="3200" b="1" dirty="0" err="1"/>
              <a:t>phẩm</a:t>
            </a:r>
            <a:r>
              <a:rPr lang="en-US" sz="3200" b="1" dirty="0"/>
              <a:t>.</a:t>
            </a:r>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0" y="2286000"/>
            <a:ext cx="92964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07000"/>
              </a:lnSpc>
              <a:spcBef>
                <a:spcPts val="0"/>
              </a:spcBef>
              <a:spcAft>
                <a:spcPts val="0"/>
              </a:spcAft>
              <a:buClr>
                <a:srgbClr val="39683E"/>
              </a:buClr>
              <a:buFont typeface="Symbol" panose="05050102010706020507" pitchFamily="18" charset="2"/>
              <a:buChar char=""/>
            </a:pPr>
            <a:r>
              <a:rPr lang="en-US" sz="2800" dirty="0" err="1">
                <a:solidFill>
                  <a:schemeClr val="tx1"/>
                </a:solidFill>
                <a:latin typeface="Calibri" panose="020F0502020204030204" pitchFamily="34" charset="0"/>
                <a:cs typeface="Times New Roman" panose="02020603050405020304" pitchFamily="18" charset="0"/>
              </a:rPr>
              <a:t>Kết</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hợp</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các</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văn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hoá</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ẩm</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thực</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yêu</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thích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và</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văn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hoá</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truyền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thống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của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quý</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vị</a:t>
            </a:r>
            <a:r>
              <a:rPr lang="en-US" sz="2800" dirty="0">
                <a:solidFill>
                  <a:schemeClr val="tx1"/>
                </a:solidFill>
                <a:latin typeface="Calibri" panose="020F0502020204030204" pitchFamily="34" charset="0"/>
                <a:cs typeface="Times New Roman" panose="02020603050405020304" pitchFamily="18" charset="0"/>
              </a:rPr>
              <a:t>.</a:t>
            </a:r>
          </a:p>
          <a:p>
            <a:pPr marR="0" lvl="0">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Ăn thực phẩm ở nhiều dạng khác nhau bao gồm tươi, đông lạnh, đóng hộp và sấy khô.</a:t>
            </a:r>
            <a:endParaRPr lang="en-US" sz="2800" dirty="0">
              <a:solidFill>
                <a:schemeClr val="tx1"/>
              </a:solidFill>
              <a:latin typeface="Calibri" panose="020F0502020204030204" pitchFamily="34" charset="0"/>
              <a:cs typeface="Times New Roman" panose="02020603050405020304" pitchFamily="18" charset="0"/>
            </a:endParaRPr>
          </a:p>
          <a:p>
            <a:pPr marR="0" lvl="0">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Tránh các chế độ ăn kiêng theo phong trào, thường khuyến khích những hạn chế không cần thiết.</a:t>
            </a:r>
            <a:endParaRPr lang="en-US" sz="2800" dirty="0">
              <a:solidFill>
                <a:schemeClr val="tx1"/>
              </a:solidFill>
              <a:latin typeface="Calibri" panose="020F0502020204030204" pitchFamily="34" charset="0"/>
              <a:cs typeface="Times New Roman" panose="02020603050405020304" pitchFamily="18" charset="0"/>
            </a:endParaRPr>
          </a:p>
          <a:p>
            <a:pPr marR="0" lvl="0">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Thực hành lòng biết ơn về cơ thể của quý vị bằng cách cung cấp năng lượng cần thiết.</a:t>
            </a:r>
            <a:endParaRPr lang="en-US" sz="28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2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B0E15E-320E-42ED-B54A-E837050BF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10400" y="2362200"/>
            <a:ext cx="517274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025609" y="1143000"/>
            <a:ext cx="9718591"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b="1" dirty="0" err="1"/>
              <a:t>Chế</a:t>
            </a:r>
            <a:r>
              <a:rPr lang="en-US" sz="4000" b="1" dirty="0"/>
              <a:t> </a:t>
            </a:r>
            <a:r>
              <a:rPr lang="en-US" sz="4000" b="1" dirty="0" err="1"/>
              <a:t>biến</a:t>
            </a:r>
            <a:r>
              <a:rPr lang="en-US" sz="4000" b="1" dirty="0"/>
              <a:t> </a:t>
            </a:r>
            <a:r>
              <a:rPr lang="en-US" sz="4000" b="1" dirty="0" err="1"/>
              <a:t>các</a:t>
            </a:r>
            <a:r>
              <a:rPr lang="en-US" sz="4000" b="1" dirty="0"/>
              <a:t> </a:t>
            </a:r>
            <a:r>
              <a:rPr lang="en-US" sz="4000" b="1" dirty="0" err="1"/>
              <a:t>món</a:t>
            </a:r>
            <a:r>
              <a:rPr lang="en-US" sz="4000" b="1" dirty="0"/>
              <a:t> </a:t>
            </a:r>
            <a:r>
              <a:rPr lang="en-US" sz="4000" b="1" dirty="0" err="1"/>
              <a:t>ngon</a:t>
            </a:r>
            <a:r>
              <a:rPr lang="en-US" sz="4000" b="1" dirty="0"/>
              <a:t> </a:t>
            </a:r>
            <a:r>
              <a:rPr lang="en-US" sz="4000" b="1" dirty="0" err="1"/>
              <a:t>tại</a:t>
            </a:r>
            <a:r>
              <a:rPr lang="en-US" sz="4000" b="1" dirty="0"/>
              <a:t> </a:t>
            </a:r>
            <a:r>
              <a:rPr lang="en-US" sz="4000" b="1" dirty="0" err="1"/>
              <a:t>nhà</a:t>
            </a:r>
            <a:r>
              <a:rPr lang="en-US" sz="4000" b="1" dirty="0"/>
              <a:t>.</a:t>
            </a:r>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752601" y="1981200"/>
            <a:ext cx="5943600" cy="36576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Hãy học các kỹ năng nấu nướng và chuẩn bị bữa ăn.</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Hãy thử các hương vị và các món ăn mới từ khắp nơi trên thế giới.</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Tìm ra các cách sáng tạo để tận dụng thực phẩm dư thừa, thay vì bỏ đi.</a:t>
            </a:r>
            <a:endParaRPr lang="en-US" sz="2800" dirty="0">
              <a:solidFill>
                <a:schemeClr val="tx1"/>
              </a:solidFill>
              <a:latin typeface="Calibri" panose="020F0502020204030204" pitchFamily="34" charset="0"/>
              <a:cs typeface="Times New Roman" panose="02020603050405020304" pitchFamily="18" charset="0"/>
            </a:endParaRPr>
          </a:p>
          <a:p>
            <a:pPr>
              <a:lnSpc>
                <a:spcPct val="107000"/>
              </a:lnSpc>
              <a:spcBef>
                <a:spcPts val="0"/>
              </a:spcBef>
              <a:spcAft>
                <a:spcPts val="0"/>
              </a:spcAft>
              <a:buClr>
                <a:srgbClr val="39683E"/>
              </a:buClr>
              <a:buFont typeface="Symbol" panose="05050102010706020507" pitchFamily="18" charset="2"/>
              <a:buChar char=""/>
            </a:pPr>
            <a:r>
              <a:rPr lang="en-US" sz="2800" dirty="0" err="1">
                <a:solidFill>
                  <a:schemeClr val="tx1"/>
                </a:solidFill>
                <a:latin typeface="Calibri" panose="020F0502020204030204" pitchFamily="34" charset="0"/>
                <a:cs typeface="Times New Roman" panose="02020603050405020304" pitchFamily="18" charset="0"/>
              </a:rPr>
              <a:t>Tạo</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ra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những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khoảnh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khắc</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vui</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vẻ</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bằng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cách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ăn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uống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chung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với</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bạn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bè</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và</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gia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đình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khi</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có</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thể</a:t>
            </a:r>
            <a:r>
              <a:rPr lang="en-US" sz="2800" dirty="0">
                <a:solidFill>
                  <a:schemeClr val="tx1"/>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0256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1485900" y="2438400"/>
            <a:ext cx="9220200" cy="3657600"/>
          </a:xfrm>
        </p:spPr>
        <p:txBody>
          <a:bodyPr/>
          <a:lstStyle/>
          <a:p>
            <a:pPr algn="ctr"/>
            <a:r>
              <a:rPr lang="vi-VN" sz="4400" dirty="0"/>
              <a:t>Để tìm một Chuyên gia Dinh dưỡng, hãy truy cập </a:t>
            </a:r>
            <a:r>
              <a:rPr lang="en-US" sz="4400" b="1" dirty="0"/>
              <a:t>eatright.org</a:t>
            </a:r>
          </a:p>
          <a:p>
            <a:endParaRPr lang="en-US" dirty="0"/>
          </a:p>
        </p:txBody>
      </p:sp>
    </p:spTree>
    <p:extLst>
      <p:ext uri="{BB962C8B-B14F-4D97-AF65-F5344CB8AC3E}">
        <p14:creationId xmlns:p14="http://schemas.microsoft.com/office/powerpoint/2010/main" val="357961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0" y="2590800"/>
            <a:ext cx="12192000" cy="3505200"/>
          </a:xfrm>
        </p:spPr>
        <p:txBody>
          <a:bodyPr/>
          <a:lstStyle/>
          <a:p>
            <a:pPr algn="ctr"/>
            <a:r>
              <a:rPr lang="en-US" sz="7200" b="1" dirty="0" err="1">
                <a:latin typeface="+mn-lt"/>
              </a:rPr>
              <a:t>Câu</a:t>
            </a:r>
            <a:r>
              <a:rPr lang="en-US" sz="7200" b="1" dirty="0">
                <a:latin typeface="+mn-lt"/>
              </a:rPr>
              <a:t> </a:t>
            </a:r>
            <a:r>
              <a:rPr lang="en-US" sz="7200" b="1" dirty="0" err="1">
                <a:latin typeface="+mn-lt"/>
              </a:rPr>
              <a:t>hỏi</a:t>
            </a:r>
            <a:r>
              <a:rPr lang="en-US" sz="7200" b="1" dirty="0">
                <a:latin typeface="+mn-lt"/>
              </a:rPr>
              <a:t>?</a:t>
            </a:r>
            <a:endParaRPr lang="en-US" sz="4800" b="1" dirty="0"/>
          </a:p>
        </p:txBody>
      </p:sp>
    </p:spTree>
    <p:extLst>
      <p:ext uri="{BB962C8B-B14F-4D97-AF65-F5344CB8AC3E}">
        <p14:creationId xmlns:p14="http://schemas.microsoft.com/office/powerpoint/2010/main" val="366351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69FC8B-9452-422F-AB7E-A414DAC138CD}"/>
              </a:ext>
            </a:extLst>
          </p:cNvPr>
          <p:cNvSpPr/>
          <p:nvPr/>
        </p:nvSpPr>
        <p:spPr>
          <a:xfrm>
            <a:off x="6003637" y="2967335"/>
            <a:ext cx="18473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7200" b="1" dirty="0">
              <a:solidFill>
                <a:srgbClr val="39683E"/>
              </a:solidFill>
              <a:latin typeface="+mn-lt"/>
              <a:cs typeface="Tahoma" pitchFamily="34" charset="0"/>
            </a:endParaRPr>
          </a:p>
        </p:txBody>
      </p:sp>
      <p:sp>
        <p:nvSpPr>
          <p:cNvPr id="4" name="Content Placeholder 1">
            <a:extLst>
              <a:ext uri="{FF2B5EF4-FFF2-40B4-BE49-F238E27FC236}">
                <a16:creationId xmlns:a16="http://schemas.microsoft.com/office/drawing/2014/main" id="{CE0AFFCA-319D-4AAF-A4DD-776D374A95D6}"/>
              </a:ext>
            </a:extLst>
          </p:cNvPr>
          <p:cNvSpPr txBox="1">
            <a:spLocks/>
          </p:cNvSpPr>
          <p:nvPr/>
        </p:nvSpPr>
        <p:spPr>
          <a:xfrm>
            <a:off x="0" y="2590800"/>
            <a:ext cx="12192000" cy="35052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7200" b="1" dirty="0">
                <a:solidFill>
                  <a:srgbClr val="39683E"/>
                </a:solidFill>
                <a:latin typeface="+mn-lt"/>
                <a:cs typeface="Tahoma" pitchFamily="34" charset="0"/>
              </a:rPr>
              <a:t>Cảm ơn Quý vị!</a:t>
            </a:r>
            <a:endParaRPr lang="en-US" sz="7200" b="1" dirty="0">
              <a:solidFill>
                <a:srgbClr val="39683E"/>
              </a:solidFill>
              <a:latin typeface="+mn-lt"/>
              <a:cs typeface="Tahoma" pitchFamily="34" charset="0"/>
            </a:endParaRPr>
          </a:p>
        </p:txBody>
      </p:sp>
    </p:spTree>
    <p:extLst>
      <p:ext uri="{BB962C8B-B14F-4D97-AF65-F5344CB8AC3E}">
        <p14:creationId xmlns:p14="http://schemas.microsoft.com/office/powerpoint/2010/main" val="79041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4450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6" name="TextBox 5">
            <a:extLst>
              <a:ext uri="{FF2B5EF4-FFF2-40B4-BE49-F238E27FC236}">
                <a16:creationId xmlns:a16="http://schemas.microsoft.com/office/drawing/2014/main" id="{09619197-4339-BB87-D4DD-36CCF08E6597}"/>
              </a:ext>
            </a:extLst>
          </p:cNvPr>
          <p:cNvSpPr txBox="1"/>
          <p:nvPr/>
        </p:nvSpPr>
        <p:spPr>
          <a:xfrm>
            <a:off x="473946" y="322477"/>
            <a:ext cx="1736373" cy="369332"/>
          </a:xfrm>
          <a:prstGeom prst="rect">
            <a:avLst/>
          </a:prstGeom>
          <a:noFill/>
        </p:spPr>
        <p:txBody>
          <a:bodyPr wrap="none" rtlCol="0">
            <a:spAutoFit/>
          </a:bodyPr>
          <a:lstStyle/>
          <a:p>
            <a:r>
              <a:rPr lang="en-US" dirty="0" err="1">
                <a:solidFill>
                  <a:schemeClr val="bg1"/>
                </a:solidFill>
              </a:rPr>
              <a:t>Tháng</a:t>
            </a:r>
            <a:r>
              <a:rPr lang="en-US" dirty="0">
                <a:solidFill>
                  <a:schemeClr val="bg1"/>
                </a:solidFill>
              </a:rPr>
              <a:t> 03 2023</a:t>
            </a:r>
          </a:p>
        </p:txBody>
      </p:sp>
      <p:pic>
        <p:nvPicPr>
          <p:cNvPr id="5" name="Picture 4">
            <a:extLst>
              <a:ext uri="{FF2B5EF4-FFF2-40B4-BE49-F238E27FC236}">
                <a16:creationId xmlns:a16="http://schemas.microsoft.com/office/drawing/2014/main" id="{FD808A55-8F82-EC70-EEA0-14C9F542D9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45083" y="985743"/>
            <a:ext cx="5122894" cy="5034058"/>
          </a:xfrm>
          <a:prstGeom prst="rect">
            <a:avLst/>
          </a:prstGeom>
        </p:spPr>
      </p:pic>
    </p:spTree>
    <p:extLst>
      <p:ext uri="{BB962C8B-B14F-4D97-AF65-F5344CB8AC3E}">
        <p14:creationId xmlns:p14="http://schemas.microsoft.com/office/powerpoint/2010/main" val="21452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A55A7-0C49-3B4B-BBB0-E9489D07DC78}"/>
              </a:ext>
            </a:extLst>
          </p:cNvPr>
          <p:cNvSpPr>
            <a:spLocks noGrp="1"/>
          </p:cNvSpPr>
          <p:nvPr>
            <p:ph type="body" sz="quarter" idx="12"/>
          </p:nvPr>
        </p:nvSpPr>
        <p:spPr>
          <a:xfrm>
            <a:off x="2468155" y="2362201"/>
            <a:ext cx="9114245" cy="3505199"/>
          </a:xfrm>
        </p:spPr>
        <p:txBody>
          <a:bodyPr/>
          <a:lstStyle/>
          <a:p>
            <a:pPr marL="342900" indent="-342900">
              <a:lnSpc>
                <a:spcPct val="150000"/>
              </a:lnSpc>
              <a:spcBef>
                <a:spcPts val="400"/>
              </a:spcBef>
              <a:buFont typeface="Arial" panose="020B0604020202020204" pitchFamily="34" charset="0"/>
              <a:buChar char="•"/>
            </a:pPr>
            <a:r>
              <a:rPr lang="vi-VN" sz="3000" dirty="0">
                <a:solidFill>
                  <a:schemeClr val="tx1"/>
                </a:solidFill>
              </a:rPr>
              <a:t>Liệt kê các chất dinh dưỡng có trong thực phẩm.</a:t>
            </a:r>
          </a:p>
          <a:p>
            <a:pPr marL="342900" indent="-342900">
              <a:lnSpc>
                <a:spcPct val="150000"/>
              </a:lnSpc>
              <a:spcBef>
                <a:spcPts val="400"/>
              </a:spcBef>
              <a:buFont typeface="Arial" panose="020B0604020202020204" pitchFamily="34" charset="0"/>
              <a:buChar char="•"/>
            </a:pPr>
            <a:r>
              <a:rPr lang="vi-VN" sz="3000" dirty="0">
                <a:solidFill>
                  <a:schemeClr val="tx1"/>
                </a:solidFill>
              </a:rPr>
              <a:t>Miêu tả những gì làm cho thực phẩm có dinh dưỡng cao.</a:t>
            </a:r>
          </a:p>
          <a:p>
            <a:pPr marL="342900" indent="-342900">
              <a:lnSpc>
                <a:spcPct val="150000"/>
              </a:lnSpc>
              <a:spcBef>
                <a:spcPts val="400"/>
              </a:spcBef>
              <a:buFont typeface="Arial" panose="020B0604020202020204" pitchFamily="34" charset="0"/>
              <a:buChar char="•"/>
            </a:pPr>
            <a:r>
              <a:rPr lang="vi-VN" sz="3000" dirty="0">
                <a:solidFill>
                  <a:schemeClr val="tx1"/>
                </a:solidFill>
              </a:rPr>
              <a:t>Giải thích hai cách Tiếp Năng Lượng cho Tương Lai với ngân sách hạn chế.</a:t>
            </a:r>
          </a:p>
        </p:txBody>
      </p:sp>
      <p:sp>
        <p:nvSpPr>
          <p:cNvPr id="3" name="Text Placeholder 2">
            <a:extLst>
              <a:ext uri="{FF2B5EF4-FFF2-40B4-BE49-F238E27FC236}">
                <a16:creationId xmlns:a16="http://schemas.microsoft.com/office/drawing/2014/main" id="{9A061EEE-9FD4-414F-A720-7AA85EC21547}"/>
              </a:ext>
            </a:extLst>
          </p:cNvPr>
          <p:cNvSpPr>
            <a:spLocks noGrp="1"/>
          </p:cNvSpPr>
          <p:nvPr>
            <p:ph type="body" sz="quarter" idx="13"/>
          </p:nvPr>
        </p:nvSpPr>
        <p:spPr>
          <a:xfrm>
            <a:off x="0" y="1219200"/>
            <a:ext cx="12192000" cy="609600"/>
          </a:xfrm>
        </p:spPr>
        <p:txBody>
          <a:bodyPr/>
          <a:lstStyle/>
          <a:p>
            <a:pPr algn="ctr"/>
            <a:r>
              <a:rPr lang="en-US" sz="4800" b="1" dirty="0" err="1"/>
              <a:t>Mục</a:t>
            </a:r>
            <a:r>
              <a:rPr lang="en-US" sz="4800" b="1" dirty="0"/>
              <a:t> </a:t>
            </a:r>
            <a:r>
              <a:rPr lang="en-US" sz="4800" b="1" dirty="0" err="1"/>
              <a:t>tiêu</a:t>
            </a:r>
            <a:r>
              <a:rPr lang="en-US" sz="4800" b="1" dirty="0"/>
              <a:t>: </a:t>
            </a:r>
          </a:p>
        </p:txBody>
      </p:sp>
    </p:spTree>
    <p:extLst>
      <p:ext uri="{BB962C8B-B14F-4D97-AF65-F5344CB8AC3E}">
        <p14:creationId xmlns:p14="http://schemas.microsoft.com/office/powerpoint/2010/main" val="95028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28C942-D9DF-8142-907B-A49213379A59}"/>
              </a:ext>
            </a:extLst>
          </p:cNvPr>
          <p:cNvSpPr>
            <a:spLocks noGrp="1"/>
          </p:cNvSpPr>
          <p:nvPr>
            <p:ph type="body" sz="quarter" idx="13"/>
          </p:nvPr>
        </p:nvSpPr>
        <p:spPr>
          <a:xfrm>
            <a:off x="0" y="1295400"/>
            <a:ext cx="12192000" cy="914400"/>
          </a:xfrm>
        </p:spPr>
        <p:txBody>
          <a:bodyPr/>
          <a:lstStyle/>
          <a:p>
            <a:r>
              <a:rPr lang="vi-VN" sz="4800" b="1" dirty="0">
                <a:solidFill>
                  <a:srgbClr val="39683E"/>
                </a:solidFill>
              </a:rPr>
              <a:t>Các dinh dưỡng</a:t>
            </a:r>
            <a:endParaRPr lang="en-US" sz="4800" b="1" dirty="0">
              <a:solidFill>
                <a:srgbClr val="39683E"/>
              </a:solidFill>
            </a:endParaRPr>
          </a:p>
        </p:txBody>
      </p:sp>
      <p:sp>
        <p:nvSpPr>
          <p:cNvPr id="4" name="Text Placeholder 3">
            <a:extLst>
              <a:ext uri="{FF2B5EF4-FFF2-40B4-BE49-F238E27FC236}">
                <a16:creationId xmlns:a16="http://schemas.microsoft.com/office/drawing/2014/main" id="{649FBC01-0519-ED21-F061-57DAAEDAACB0}"/>
              </a:ext>
            </a:extLst>
          </p:cNvPr>
          <p:cNvSpPr>
            <a:spLocks noGrp="1"/>
          </p:cNvSpPr>
          <p:nvPr>
            <p:ph type="body" sz="quarter" idx="14"/>
          </p:nvPr>
        </p:nvSpPr>
        <p:spPr>
          <a:xfrm>
            <a:off x="2489200" y="2667000"/>
            <a:ext cx="4470400" cy="2362200"/>
          </a:xfrm>
        </p:spPr>
        <p:txBody>
          <a:bodyPr/>
          <a:lstStyle/>
          <a:p>
            <a:pPr>
              <a:lnSpc>
                <a:spcPct val="150000"/>
              </a:lnSpc>
              <a:buClr>
                <a:srgbClr val="39683E"/>
              </a:buClr>
            </a:pPr>
            <a:r>
              <a:rPr lang="en-US" sz="3600" dirty="0" err="1">
                <a:solidFill>
                  <a:schemeClr val="tx1"/>
                </a:solidFill>
              </a:rPr>
              <a:t>Hyđrat-cacbon</a:t>
            </a:r>
            <a:r>
              <a:rPr lang="en-US" sz="3600" dirty="0">
                <a:solidFill>
                  <a:schemeClr val="tx1"/>
                </a:solidFill>
              </a:rPr>
              <a:t> </a:t>
            </a:r>
          </a:p>
          <a:p>
            <a:pPr>
              <a:lnSpc>
                <a:spcPct val="150000"/>
              </a:lnSpc>
              <a:buClr>
                <a:srgbClr val="39683E"/>
              </a:buClr>
            </a:pPr>
            <a:r>
              <a:rPr lang="en-US" sz="3600" dirty="0">
                <a:solidFill>
                  <a:schemeClr val="tx1"/>
                </a:solidFill>
              </a:rPr>
              <a:t>Protein </a:t>
            </a:r>
          </a:p>
          <a:p>
            <a:pPr>
              <a:lnSpc>
                <a:spcPct val="150000"/>
              </a:lnSpc>
              <a:buClr>
                <a:srgbClr val="39683E"/>
              </a:buClr>
            </a:pPr>
            <a:r>
              <a:rPr lang="en-US" sz="3600" dirty="0" err="1">
                <a:solidFill>
                  <a:schemeClr val="tx1"/>
                </a:solidFill>
              </a:rPr>
              <a:t>Chất</a:t>
            </a:r>
            <a:r>
              <a:rPr lang="en-US" sz="3600" dirty="0">
                <a:solidFill>
                  <a:schemeClr val="tx1"/>
                </a:solidFill>
              </a:rPr>
              <a:t> </a:t>
            </a:r>
            <a:r>
              <a:rPr lang="en-US" sz="3600" dirty="0" err="1">
                <a:solidFill>
                  <a:schemeClr val="tx1"/>
                </a:solidFill>
              </a:rPr>
              <a:t>béo</a:t>
            </a:r>
            <a:r>
              <a:rPr lang="en-US" sz="3600" dirty="0">
                <a:solidFill>
                  <a:schemeClr val="tx1"/>
                </a:solidFill>
              </a:rPr>
              <a:t> </a:t>
            </a:r>
          </a:p>
        </p:txBody>
      </p:sp>
      <p:sp>
        <p:nvSpPr>
          <p:cNvPr id="5" name="Text Placeholder 3">
            <a:extLst>
              <a:ext uri="{FF2B5EF4-FFF2-40B4-BE49-F238E27FC236}">
                <a16:creationId xmlns:a16="http://schemas.microsoft.com/office/drawing/2014/main" id="{7BDF1FAD-4F0E-BD17-330D-EBF34577F87F}"/>
              </a:ext>
            </a:extLst>
          </p:cNvPr>
          <p:cNvSpPr txBox="1">
            <a:spLocks/>
          </p:cNvSpPr>
          <p:nvPr/>
        </p:nvSpPr>
        <p:spPr>
          <a:xfrm>
            <a:off x="7416800" y="2667000"/>
            <a:ext cx="4470400" cy="2362200"/>
          </a:xfrm>
          <a:prstGeom prst="rect">
            <a:avLst/>
          </a:prstGeom>
        </p:spPr>
        <p:txBody>
          <a:bodyPr/>
          <a:lstStyle>
            <a:lvl1pPr marL="342900" indent="-342900" algn="l" rtl="0" eaLnBrk="1" fontAlgn="base" hangingPunct="1">
              <a:spcBef>
                <a:spcPct val="0"/>
              </a:spcBef>
              <a:spcAft>
                <a:spcPct val="0"/>
              </a:spcAft>
              <a:buFont typeface="Arial" panose="020B0604020202020204" pitchFamily="34" charset="0"/>
              <a:buChar char="•"/>
              <a:defRPr sz="2000" kern="1200">
                <a:solidFill>
                  <a:srgbClr val="717171"/>
                </a:solidFill>
                <a:latin typeface="+mn-lt"/>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39683E"/>
              </a:buClr>
            </a:pPr>
            <a:r>
              <a:rPr lang="vi-VN" sz="3600" dirty="0">
                <a:solidFill>
                  <a:schemeClr val="tx1"/>
                </a:solidFill>
              </a:rPr>
              <a:t>Vitamin </a:t>
            </a:r>
          </a:p>
          <a:p>
            <a:pPr>
              <a:lnSpc>
                <a:spcPct val="150000"/>
              </a:lnSpc>
              <a:buClr>
                <a:srgbClr val="39683E"/>
              </a:buClr>
            </a:pPr>
            <a:r>
              <a:rPr lang="vi-VN" sz="3600" dirty="0">
                <a:solidFill>
                  <a:schemeClr val="tx1"/>
                </a:solidFill>
              </a:rPr>
              <a:t>Khoáng chất </a:t>
            </a:r>
          </a:p>
          <a:p>
            <a:pPr>
              <a:lnSpc>
                <a:spcPct val="150000"/>
              </a:lnSpc>
              <a:buClr>
                <a:srgbClr val="39683E"/>
              </a:buClr>
            </a:pPr>
            <a:r>
              <a:rPr lang="vi-VN" sz="3600" dirty="0">
                <a:solidFill>
                  <a:schemeClr val="tx1"/>
                </a:solidFill>
              </a:rPr>
              <a:t>Nước </a:t>
            </a:r>
          </a:p>
          <a:p>
            <a:pPr>
              <a:lnSpc>
                <a:spcPct val="150000"/>
              </a:lnSpc>
              <a:buClr>
                <a:srgbClr val="39683E"/>
              </a:buClr>
            </a:pPr>
            <a:endParaRPr lang="en-US" sz="3600" dirty="0">
              <a:solidFill>
                <a:schemeClr val="tx1"/>
              </a:solidFill>
            </a:endParaRPr>
          </a:p>
        </p:txBody>
      </p:sp>
    </p:spTree>
    <p:extLst>
      <p:ext uri="{BB962C8B-B14F-4D97-AF65-F5344CB8AC3E}">
        <p14:creationId xmlns:p14="http://schemas.microsoft.com/office/powerpoint/2010/main" val="330907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4D1C9-390F-4086-9941-9FA57C8F08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835"/>
          <a:stretch/>
        </p:blipFill>
        <p:spPr>
          <a:xfrm>
            <a:off x="6147310" y="2895600"/>
            <a:ext cx="4520690" cy="3352799"/>
          </a:xfrm>
          <a:prstGeom prst="rect">
            <a:avLst/>
          </a:prstGeom>
        </p:spPr>
      </p:pic>
      <p:pic>
        <p:nvPicPr>
          <p:cNvPr id="5" name="Picture 4">
            <a:extLst>
              <a:ext uri="{FF2B5EF4-FFF2-40B4-BE49-F238E27FC236}">
                <a16:creationId xmlns:a16="http://schemas.microsoft.com/office/drawing/2014/main" id="{9CBF1608-6A4A-498E-82F7-FF88794224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3674" y="4027074"/>
            <a:ext cx="4879926" cy="2004254"/>
          </a:xfrm>
          <a:prstGeom prst="rect">
            <a:avLst/>
          </a:prstGeom>
        </p:spPr>
      </p:pic>
      <p:pic>
        <p:nvPicPr>
          <p:cNvPr id="8" name="Picture 7">
            <a:extLst>
              <a:ext uri="{FF2B5EF4-FFF2-40B4-BE49-F238E27FC236}">
                <a16:creationId xmlns:a16="http://schemas.microsoft.com/office/drawing/2014/main" id="{ED704227-AF07-46A0-A707-817B6832F0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9600" y="1905000"/>
            <a:ext cx="3685017" cy="2346512"/>
          </a:xfrm>
          <a:prstGeom prst="rect">
            <a:avLst/>
          </a:prstGeom>
        </p:spPr>
      </p:pic>
      <p:pic>
        <p:nvPicPr>
          <p:cNvPr id="9" name="Picture 8">
            <a:extLst>
              <a:ext uri="{FF2B5EF4-FFF2-40B4-BE49-F238E27FC236}">
                <a16:creationId xmlns:a16="http://schemas.microsoft.com/office/drawing/2014/main" id="{4BF044F7-01D6-4C42-A61C-3824959669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82000" y="1600200"/>
            <a:ext cx="3602634" cy="2323698"/>
          </a:xfrm>
          <a:prstGeom prst="rect">
            <a:avLst/>
          </a:prstGeom>
        </p:spPr>
      </p:pic>
      <p:pic>
        <p:nvPicPr>
          <p:cNvPr id="10" name="Picture 9">
            <a:extLst>
              <a:ext uri="{FF2B5EF4-FFF2-40B4-BE49-F238E27FC236}">
                <a16:creationId xmlns:a16="http://schemas.microsoft.com/office/drawing/2014/main" id="{71E80905-B352-4142-84BF-5C6058DCC3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62815" y="2298521"/>
            <a:ext cx="2540260" cy="1956157"/>
          </a:xfrm>
          <a:prstGeom prst="rect">
            <a:avLst/>
          </a:prstGeom>
        </p:spPr>
      </p:pic>
      <p:sp>
        <p:nvSpPr>
          <p:cNvPr id="7" name="Text Placeholder 2">
            <a:extLst>
              <a:ext uri="{FF2B5EF4-FFF2-40B4-BE49-F238E27FC236}">
                <a16:creationId xmlns:a16="http://schemas.microsoft.com/office/drawing/2014/main" id="{FCA3C4AC-DA9A-4B49-83AF-0D8F3C8EC606}"/>
              </a:ext>
            </a:extLst>
          </p:cNvPr>
          <p:cNvSpPr txBox="1">
            <a:spLocks/>
          </p:cNvSpPr>
          <p:nvPr/>
        </p:nvSpPr>
        <p:spPr>
          <a:xfrm>
            <a:off x="0" y="1143000"/>
            <a:ext cx="12192000" cy="6096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800" b="1" dirty="0" err="1">
                <a:latin typeface="+mj-lt"/>
              </a:rPr>
              <a:t>Nhóm</a:t>
            </a:r>
            <a:r>
              <a:rPr lang="en-US" sz="4800" b="1" dirty="0">
                <a:latin typeface="+mj-lt"/>
              </a:rPr>
              <a:t> </a:t>
            </a:r>
            <a:r>
              <a:rPr lang="en-US" sz="4800" b="1" dirty="0" err="1">
                <a:latin typeface="+mj-lt"/>
              </a:rPr>
              <a:t>Thực</a:t>
            </a:r>
            <a:r>
              <a:rPr lang="en-US" sz="4800" b="1" dirty="0">
                <a:latin typeface="+mj-lt"/>
              </a:rPr>
              <a:t> </a:t>
            </a:r>
            <a:r>
              <a:rPr lang="en-US" sz="4800" b="1" dirty="0" err="1">
                <a:latin typeface="+mj-lt"/>
              </a:rPr>
              <a:t>Phẩm</a:t>
            </a:r>
            <a:r>
              <a:rPr lang="en-US" sz="4800" b="1" dirty="0">
                <a:latin typeface="+mj-lt"/>
              </a:rPr>
              <a:t> </a:t>
            </a:r>
          </a:p>
        </p:txBody>
      </p:sp>
    </p:spTree>
    <p:extLst>
      <p:ext uri="{BB962C8B-B14F-4D97-AF65-F5344CB8AC3E}">
        <p14:creationId xmlns:p14="http://schemas.microsoft.com/office/powerpoint/2010/main" val="356911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D3F93-FAF8-E595-5028-CD9C0A05929A}"/>
              </a:ext>
            </a:extLst>
          </p:cNvPr>
          <p:cNvSpPr txBox="1"/>
          <p:nvPr/>
        </p:nvSpPr>
        <p:spPr>
          <a:xfrm>
            <a:off x="1905000" y="1219200"/>
            <a:ext cx="9677400" cy="4247317"/>
          </a:xfrm>
          <a:prstGeom prst="rect">
            <a:avLst/>
          </a:prstGeom>
          <a:noFill/>
        </p:spPr>
        <p:txBody>
          <a:bodyPr wrap="square" rtlCol="0">
            <a:spAutoFit/>
          </a:bodyPr>
          <a:lstStyle/>
          <a:p>
            <a:r>
              <a:rPr lang="vi-VN" sz="2800" i="1" dirty="0">
                <a:solidFill>
                  <a:srgbClr val="717171"/>
                </a:solidFill>
                <a:latin typeface="+mn-lt"/>
                <a:cs typeface="Tahoma" pitchFamily="34" charset="0"/>
              </a:rPr>
              <a:t>“Thực phẩm và thức uống dinh dưỡng cao cung cấp vitamin, khoáng chất và các thành phần tăng cường sức khỏe khác mà có ít đường bổ sung, chất béo bão hòa và muối. Rau củ, trái cây, ngũ cốc nguyên hạt, hải sản, trứng, đậu, đậu Hà Lan, đậu lăng, các loại hạt quả hạch và hạt mầm không muối, các sản phẩm từ sữa ít béo hoặc không béo, và thịt nạc và gia cầm- khi được chuẩn bị với không hoặc rất ít đường, chất béo bão hòa và muối- là những thực phẩm dinh dưỡng cao.” </a:t>
            </a:r>
            <a:endParaRPr lang="en-US" sz="2800" i="1" dirty="0">
              <a:solidFill>
                <a:srgbClr val="717171"/>
              </a:solidFill>
              <a:latin typeface="+mn-lt"/>
              <a:cs typeface="Tahoma" pitchFamily="34" charset="0"/>
            </a:endParaRPr>
          </a:p>
          <a:p>
            <a:endParaRPr lang="en-US" dirty="0"/>
          </a:p>
        </p:txBody>
      </p:sp>
      <p:sp>
        <p:nvSpPr>
          <p:cNvPr id="4" name="TextBox 3">
            <a:extLst>
              <a:ext uri="{FF2B5EF4-FFF2-40B4-BE49-F238E27FC236}">
                <a16:creationId xmlns:a16="http://schemas.microsoft.com/office/drawing/2014/main" id="{351FA38C-E488-8557-98F4-4DE6A9794ECF}"/>
              </a:ext>
            </a:extLst>
          </p:cNvPr>
          <p:cNvSpPr txBox="1"/>
          <p:nvPr/>
        </p:nvSpPr>
        <p:spPr>
          <a:xfrm>
            <a:off x="1905000" y="5181600"/>
            <a:ext cx="9677400" cy="1200329"/>
          </a:xfrm>
          <a:prstGeom prst="rect">
            <a:avLst/>
          </a:prstGeom>
          <a:noFill/>
        </p:spPr>
        <p:txBody>
          <a:bodyPr wrap="square" rtlCol="0">
            <a:spAutoFit/>
          </a:bodyPr>
          <a:lstStyle/>
          <a:p>
            <a:r>
              <a:rPr lang="en-US" sz="18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Nguồn</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U.S. Department of Agriculture and U.S. Department of Health and Human Services. </a:t>
            </a:r>
            <a:r>
              <a:rPr lang="en-US" sz="1800" i="1"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Dietary Guidelines for Americans, 2020-2025</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 9th Edition. December 2020. Available at </a:t>
            </a:r>
            <a:r>
              <a:rPr lang="en-US" sz="1800" u="sng" kern="1200" dirty="0">
                <a:solidFill>
                  <a:srgbClr val="4C6FDE"/>
                </a:solidFill>
                <a:effectLst/>
                <a:latin typeface="Source Sans Pro" panose="020B0503030403020204" pitchFamily="34" charset="0"/>
                <a:ea typeface="Calibri" panose="020F0502020204030204" pitchFamily="34" charset="0"/>
                <a:cs typeface="Times New Roman" panose="02020603050405020304" pitchFamily="18" charset="0"/>
                <a:hlinkClick r:id="rId3"/>
              </a:rPr>
              <a:t>DietaryGuidelines.gov</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651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ABB1A3-CA11-506C-9D49-7300BC655F7A}"/>
              </a:ext>
            </a:extLst>
          </p:cNvPr>
          <p:cNvSpPr>
            <a:spLocks noGrp="1"/>
          </p:cNvSpPr>
          <p:nvPr>
            <p:ph type="body" sz="quarter" idx="12"/>
          </p:nvPr>
        </p:nvSpPr>
        <p:spPr>
          <a:xfrm>
            <a:off x="2209800" y="2209800"/>
            <a:ext cx="9829800" cy="3962400"/>
          </a:xfrm>
        </p:spPr>
        <p:txBody>
          <a:bodyPr/>
          <a:lstStyle/>
          <a:p>
            <a:pPr>
              <a:spcBef>
                <a:spcPts val="0"/>
              </a:spcBef>
              <a:buClr>
                <a:srgbClr val="39683E"/>
              </a:buClr>
              <a:buFont typeface="Symbol" panose="05050102010706020507" pitchFamily="18" charset="2"/>
              <a:buChar char=""/>
            </a:pPr>
            <a:r>
              <a:rPr lang="vi-VN" dirty="0">
                <a:solidFill>
                  <a:schemeClr val="tx1"/>
                </a:solidFill>
                <a:latin typeface="Calibri" panose="020F0502020204030204" pitchFamily="34" charset="0"/>
                <a:cs typeface="Times New Roman" panose="02020603050405020304" pitchFamily="18" charset="0"/>
              </a:rPr>
              <a:t>Ăn với lưu tâm về môi trường.</a:t>
            </a:r>
            <a:endParaRPr lang="en-US" dirty="0">
              <a:solidFill>
                <a:schemeClr val="tx1"/>
              </a:solidFill>
              <a:latin typeface="Calibri" panose="020F0502020204030204" pitchFamily="34" charset="0"/>
              <a:cs typeface="Times New Roman" panose="02020603050405020304" pitchFamily="18" charset="0"/>
            </a:endParaRPr>
          </a:p>
          <a:p>
            <a:pPr>
              <a:spcBef>
                <a:spcPts val="0"/>
              </a:spcBef>
              <a:buClr>
                <a:srgbClr val="39683E"/>
              </a:buClr>
              <a:buFont typeface="Symbol" panose="05050102010706020507" pitchFamily="18" charset="2"/>
              <a:buChar char=""/>
            </a:pPr>
            <a:r>
              <a:rPr lang="vi-VN" dirty="0">
                <a:solidFill>
                  <a:schemeClr val="tx1"/>
                </a:solidFill>
                <a:latin typeface="Calibri" panose="020F0502020204030204" pitchFamily="34" charset="0"/>
                <a:cs typeface="Times New Roman" panose="02020603050405020304" pitchFamily="18" charset="0"/>
              </a:rPr>
              <a:t>Gặp một Chuyên gia Dinh dưỡng có Giấy phép hành nghề (Registered Dietitian Nutritionist - RDN). </a:t>
            </a:r>
            <a:endParaRPr lang="en-US" dirty="0">
              <a:solidFill>
                <a:schemeClr val="tx1"/>
              </a:solidFill>
              <a:latin typeface="Calibri" panose="020F0502020204030204" pitchFamily="34" charset="0"/>
              <a:cs typeface="Times New Roman" panose="02020603050405020304" pitchFamily="18" charset="0"/>
            </a:endParaRPr>
          </a:p>
          <a:p>
            <a:pPr>
              <a:spcBef>
                <a:spcPts val="0"/>
              </a:spcBef>
              <a:buClr>
                <a:srgbClr val="39683E"/>
              </a:buClr>
              <a:buFont typeface="Symbol" panose="05050102010706020507" pitchFamily="18" charset="2"/>
              <a:buChar char=""/>
            </a:pPr>
            <a:r>
              <a:rPr lang="vi-VN" dirty="0">
                <a:solidFill>
                  <a:schemeClr val="tx1"/>
                </a:solidFill>
                <a:latin typeface="Calibri" panose="020F0502020204030204" pitchFamily="34" charset="0"/>
                <a:cs typeface="Times New Roman" panose="02020603050405020304" pitchFamily="18" charset="0"/>
              </a:rPr>
              <a:t>Luôn đầy đủ dưỡng chất mà lại tiết kiệm được tiền.</a:t>
            </a:r>
            <a:endParaRPr lang="en-US" dirty="0">
              <a:solidFill>
                <a:schemeClr val="tx1"/>
              </a:solidFill>
              <a:latin typeface="Calibri" panose="020F0502020204030204" pitchFamily="34" charset="0"/>
              <a:cs typeface="Times New Roman" panose="02020603050405020304" pitchFamily="18" charset="0"/>
            </a:endParaRPr>
          </a:p>
          <a:p>
            <a:pPr>
              <a:spcBef>
                <a:spcPts val="0"/>
              </a:spcBef>
              <a:buClr>
                <a:srgbClr val="39683E"/>
              </a:buClr>
              <a:buFont typeface="Symbol" panose="05050102010706020507" pitchFamily="18" charset="2"/>
              <a:buChar char=""/>
            </a:pPr>
            <a:r>
              <a:rPr lang="en-US" dirty="0" err="1">
                <a:solidFill>
                  <a:schemeClr val="tx1"/>
                </a:solidFill>
                <a:latin typeface="Calibri" panose="020F0502020204030204" pitchFamily="34" charset="0"/>
                <a:cs typeface="Times New Roman" panose="02020603050405020304" pitchFamily="18" charset="0"/>
              </a:rPr>
              <a:t>Ăn</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đa</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dạng</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các</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loại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thực</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phẩm</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từ</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tất</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cả</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các</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nhóm</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thực</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phẩm</a:t>
            </a:r>
            <a:r>
              <a:rPr lang="en-US" dirty="0">
                <a:solidFill>
                  <a:schemeClr val="tx1"/>
                </a:solidFill>
                <a:latin typeface="Calibri" panose="020F0502020204030204" pitchFamily="34" charset="0"/>
                <a:cs typeface="Times New Roman" panose="02020603050405020304" pitchFamily="18" charset="0"/>
              </a:rPr>
              <a:t>.</a:t>
            </a:r>
          </a:p>
          <a:p>
            <a:pPr>
              <a:spcBef>
                <a:spcPts val="0"/>
              </a:spcBef>
              <a:buClr>
                <a:srgbClr val="39683E"/>
              </a:buClr>
              <a:buFont typeface="Symbol" panose="05050102010706020507" pitchFamily="18" charset="2"/>
              <a:buChar char=""/>
            </a:pPr>
            <a:r>
              <a:rPr lang="en-US" dirty="0" err="1">
                <a:solidFill>
                  <a:schemeClr val="tx1"/>
                </a:solidFill>
                <a:latin typeface="Calibri" panose="020F0502020204030204" pitchFamily="34" charset="0"/>
                <a:cs typeface="Times New Roman" panose="02020603050405020304" pitchFamily="18" charset="0"/>
              </a:rPr>
              <a:t>Chế</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biến</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các</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món</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ngon</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tại</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nhà</a:t>
            </a:r>
            <a:r>
              <a:rPr lang="en-US" dirty="0">
                <a:solidFill>
                  <a:schemeClr val="tx1"/>
                </a:solidFill>
                <a:latin typeface="Calibri" panose="020F0502020204030204" pitchFamily="34" charset="0"/>
                <a:cs typeface="Times New Roman" panose="02020603050405020304" pitchFamily="18" charset="0"/>
              </a:rPr>
              <a:t>.</a:t>
            </a:r>
          </a:p>
        </p:txBody>
      </p:sp>
      <p:sp>
        <p:nvSpPr>
          <p:cNvPr id="4" name="Text Placeholder 2">
            <a:extLst>
              <a:ext uri="{FF2B5EF4-FFF2-40B4-BE49-F238E27FC236}">
                <a16:creationId xmlns:a16="http://schemas.microsoft.com/office/drawing/2014/main" id="{7769BDCA-D363-304A-F52F-9E7408741CC6}"/>
              </a:ext>
            </a:extLst>
          </p:cNvPr>
          <p:cNvSpPr txBox="1">
            <a:spLocks/>
          </p:cNvSpPr>
          <p:nvPr/>
        </p:nvSpPr>
        <p:spPr>
          <a:xfrm>
            <a:off x="2286000" y="1143000"/>
            <a:ext cx="9296400" cy="9144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4800" b="1" i="1" dirty="0"/>
              <a:t>Năng lượng cho tương lai</a:t>
            </a:r>
            <a:endParaRPr lang="en-US" sz="4800" b="1" i="1" dirty="0"/>
          </a:p>
        </p:txBody>
      </p:sp>
    </p:spTree>
    <p:extLst>
      <p:ext uri="{BB962C8B-B14F-4D97-AF65-F5344CB8AC3E}">
        <p14:creationId xmlns:p14="http://schemas.microsoft.com/office/powerpoint/2010/main" val="299886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B9F2B65-839F-4844-B7E4-DFC0EF423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22477" y="1600200"/>
            <a:ext cx="4557445" cy="4557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9144" y="1066800"/>
            <a:ext cx="11497055"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vi-VN" sz="4000" b="1" dirty="0"/>
              <a:t>Ăn với lưu tâm về môi trường.</a:t>
            </a:r>
            <a:endParaRPr lang="en-US" sz="4000" b="1"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828800" y="1905000"/>
            <a:ext cx="62484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spcBef>
                <a:spcPts val="0"/>
              </a:spcBef>
              <a:spcAft>
                <a:spcPts val="0"/>
              </a:spcAft>
              <a:buClr>
                <a:srgbClr val="39683E"/>
              </a:buClr>
              <a:buFont typeface="Symbol" panose="05050102010706020507" pitchFamily="18" charset="2"/>
              <a:buChar char=""/>
            </a:pPr>
            <a:r>
              <a:rPr lang="vi-V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Tận hưởng nhiều bữa ăn chính và đồ ăn nhẹ có nguồn gốc từ thực vật hơn.</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39683E"/>
              </a:buClr>
              <a:buFont typeface="Symbol" panose="05050102010706020507" pitchFamily="18" charset="2"/>
              <a:buChar char=""/>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Mua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phẩm</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ít</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đóng</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gói</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nhất</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39683E"/>
              </a:buClr>
              <a:buFont typeface="Symbol" panose="05050102010706020507" pitchFamily="18" charset="2"/>
              <a:buChar char=""/>
            </a:pPr>
            <a:r>
              <a:rPr lang="vi-V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Mua các thực phẩm theo mùa và mua đồ sẵn có tại địa phương khi có thể.</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39683E"/>
              </a:buClr>
              <a:buFont typeface="Symbol" panose="05050102010706020507" pitchFamily="18" charset="2"/>
              <a:buChar char=""/>
            </a:pPr>
            <a:r>
              <a:rPr lang="vi-V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Bắt đầu với việc trồng trọt trong thùng chứa hoặc sau vườn nhà để tự trồng thực phẩm tại nhà.</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70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2133600" y="1066800"/>
            <a:ext cx="9639300" cy="3657600"/>
          </a:xfrm>
        </p:spPr>
        <p:txBody>
          <a:bodyPr/>
          <a:lstStyle/>
          <a:p>
            <a:pPr marL="0" marR="0">
              <a:lnSpc>
                <a:spcPct val="150000"/>
              </a:lnSpc>
              <a:spcBef>
                <a:spcPts val="0"/>
              </a:spcBef>
              <a:spcAft>
                <a:spcPts val="800"/>
              </a:spcAft>
            </a:pPr>
            <a:r>
              <a:rPr lang="vi-VN" sz="2800" b="1" dirty="0"/>
              <a:t>Gặp một Chuyên gia Dinh dưỡng có Giấy phép hành nghề (Registered Dietitian Nutritionist - RDN). </a:t>
            </a:r>
            <a:endParaRPr lang="en-US" sz="2800" b="1" dirty="0"/>
          </a:p>
          <a:p>
            <a:pPr>
              <a:lnSpc>
                <a:spcPct val="150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Hãy hỏi bác sĩ của quý vị để được giới thiệu đến gặp RDN.</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en-US" sz="2800" dirty="0" err="1">
                <a:solidFill>
                  <a:schemeClr val="tx1"/>
                </a:solidFill>
                <a:latin typeface="Calibri" panose="020F0502020204030204" pitchFamily="34" charset="0"/>
                <a:cs typeface="Times New Roman" panose="02020603050405020304" pitchFamily="18" charset="0"/>
              </a:rPr>
              <a:t>Hãy</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tìm</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một</a:t>
            </a:r>
            <a:r>
              <a:rPr lang="en-US" sz="2800" dirty="0">
                <a:solidFill>
                  <a:schemeClr val="tx1"/>
                </a:solidFill>
                <a:latin typeface="Calibri" panose="020F0502020204030204" pitchFamily="34" charset="0"/>
                <a:cs typeface="Times New Roman" panose="02020603050405020304" pitchFamily="18" charset="0"/>
              </a:rPr>
              <a:t> RDN </a:t>
            </a:r>
            <a:r>
              <a:rPr lang="en-US" sz="2800" dirty="0" err="1">
                <a:solidFill>
                  <a:schemeClr val="tx1"/>
                </a:solidFill>
                <a:latin typeface="Calibri" panose="020F0502020204030204" pitchFamily="34" charset="0"/>
                <a:cs typeface="Times New Roman" panose="02020603050405020304" pitchFamily="18" charset="0"/>
              </a:rPr>
              <a:t>có</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chuyên</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ngành</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về</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nhu</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cầu</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riêng</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của</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quý</a:t>
            </a:r>
            <a:r>
              <a:rPr lang="en-US" sz="2800" dirty="0">
                <a:solidFill>
                  <a:schemeClr val="tx1"/>
                </a:solidFill>
                <a:latin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vị</a:t>
            </a:r>
            <a:r>
              <a:rPr lang="en-US" sz="2800" dirty="0">
                <a:solidFill>
                  <a:schemeClr val="tx1"/>
                </a:solidFill>
                <a:latin typeface="Calibri" panose="020F0502020204030204" pitchFamily="34" charset="0"/>
                <a:cs typeface="Times New Roman" panose="02020603050405020304" pitchFamily="18" charset="0"/>
              </a:rPr>
              <a:t>.</a:t>
            </a:r>
          </a:p>
          <a:p>
            <a:pPr>
              <a:lnSpc>
                <a:spcPct val="150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Tìm hiểu về các nhu cầu dinh dưỡng có thể thay đổi như thế nào theo tuổi tác.</a:t>
            </a:r>
            <a:endParaRPr lang="en-US" sz="2800" dirty="0">
              <a:solidFill>
                <a:schemeClr val="tx1"/>
              </a:solidFill>
              <a:latin typeface="Calibri" panose="020F0502020204030204" pitchFamily="34" charset="0"/>
              <a:cs typeface="Times New Roman" panose="02020603050405020304" pitchFamily="18" charset="0"/>
            </a:endParaRPr>
          </a:p>
          <a:p>
            <a:pPr>
              <a:lnSpc>
                <a:spcPct val="150000"/>
              </a:lnSpc>
              <a:spcBef>
                <a:spcPts val="0"/>
              </a:spcBef>
              <a:spcAft>
                <a:spcPts val="0"/>
              </a:spcAft>
              <a:buClr>
                <a:srgbClr val="39683E"/>
              </a:buClr>
              <a:buFont typeface="Symbol" panose="05050102010706020507" pitchFamily="18" charset="2"/>
              <a:buChar char=""/>
            </a:pPr>
            <a:r>
              <a:rPr lang="vi-VN" sz="2800" dirty="0">
                <a:solidFill>
                  <a:schemeClr val="tx1"/>
                </a:solidFill>
                <a:latin typeface="Calibri" panose="020F0502020204030204" pitchFamily="34" charset="0"/>
                <a:cs typeface="Times New Roman" panose="02020603050405020304" pitchFamily="18" charset="0"/>
              </a:rPr>
              <a:t>Nhận thông tin dinh dưỡng được cá nhân hoá để đáp ứng các mục tiêu sức khoẻ của quý vị.</a:t>
            </a:r>
            <a:endParaRPr lang="en-US" sz="28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457418"/>
      </p:ext>
    </p:extLst>
  </p:cSld>
  <p:clrMapOvr>
    <a:masterClrMapping/>
  </p:clrMapOvr>
</p:sld>
</file>

<file path=ppt/theme/theme1.xml><?xml version="1.0" encoding="utf-8"?>
<a:theme xmlns:a="http://schemas.openxmlformats.org/drawingml/2006/main" name="National Nutrition Month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ademy NNM PPT Template_Widescreen" id="{FB35E880-4961-514E-9CC6-52366979CF2F}" vid="{50685DF9-D033-9841-A25C-53EDEFF542D9}"/>
    </a:ext>
  </a:extLst>
</a:theme>
</file>

<file path=ppt/theme/theme2.xml><?xml version="1.0" encoding="utf-8"?>
<a:theme xmlns:a="http://schemas.openxmlformats.org/drawingml/2006/main" name="NNM 2021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5650</TotalTime>
  <Words>2792</Words>
  <Application>Microsoft Office PowerPoint</Application>
  <PresentationFormat>Widescreen</PresentationFormat>
  <Paragraphs>250</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Symbol</vt:lpstr>
      <vt:lpstr>Calibri Light</vt:lpstr>
      <vt:lpstr>Calibri</vt:lpstr>
      <vt:lpstr>Arial</vt:lpstr>
      <vt:lpstr>Lato</vt:lpstr>
      <vt:lpstr>Tahoma</vt:lpstr>
      <vt:lpstr>Source Sans Pro</vt:lpstr>
      <vt:lpstr>Myriad Pro</vt:lpstr>
      <vt:lpstr>National Nutrition Month 2020</vt:lpstr>
      <vt:lpstr>NNM 2021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Spittler</dc:creator>
  <cp:lastModifiedBy>Jill Kohn</cp:lastModifiedBy>
  <cp:revision>259</cp:revision>
  <dcterms:created xsi:type="dcterms:W3CDTF">2020-12-17T19:22:00Z</dcterms:created>
  <dcterms:modified xsi:type="dcterms:W3CDTF">2023-02-03T15:13:41Z</dcterms:modified>
</cp:coreProperties>
</file>