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895" r:id="rId2"/>
  </p:sldMasterIdLst>
  <p:notesMasterIdLst>
    <p:notesMasterId r:id="rId21"/>
  </p:notesMasterIdLst>
  <p:sldIdLst>
    <p:sldId id="256" r:id="rId3"/>
    <p:sldId id="288" r:id="rId4"/>
    <p:sldId id="257" r:id="rId5"/>
    <p:sldId id="258" r:id="rId6"/>
    <p:sldId id="263" r:id="rId7"/>
    <p:sldId id="293" r:id="rId8"/>
    <p:sldId id="289" r:id="rId9"/>
    <p:sldId id="276" r:id="rId10"/>
    <p:sldId id="270" r:id="rId11"/>
    <p:sldId id="285" r:id="rId12"/>
    <p:sldId id="291" r:id="rId13"/>
    <p:sldId id="294" r:id="rId14"/>
    <p:sldId id="292" r:id="rId15"/>
    <p:sldId id="290" r:id="rId16"/>
    <p:sldId id="286" r:id="rId17"/>
    <p:sldId id="287" r:id="rId18"/>
    <p:sldId id="283" r:id="rId19"/>
    <p:sldId id="284"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Lato" panose="020F0502020204030203" pitchFamily="34" charset="0"/>
      <p:regular r:id="rId28"/>
      <p:bold r:id="rId29"/>
      <p:italic r:id="rId30"/>
      <p:boldItalic r:id="rId31"/>
    </p:embeddedFont>
    <p:embeddedFont>
      <p:font typeface="Myriad Pro" panose="020B0503030403020204" charset="0"/>
      <p:regular r:id="rId32"/>
      <p:bold r:id="rId33"/>
      <p:italic r:id="rId34"/>
      <p:boldItalic r:id="rId35"/>
    </p:embeddedFont>
    <p:embeddedFont>
      <p:font typeface="PMingLiU" panose="02020500000000000000" pitchFamily="18" charset="-120"/>
      <p:regular r:id="rId36"/>
    </p:embeddedFont>
    <p:embeddedFont>
      <p:font typeface="Segoe UI" panose="020B0502040204020203" pitchFamily="34" charset="0"/>
      <p:regular r:id="rId37"/>
      <p:bold r:id="rId38"/>
      <p:italic r:id="rId39"/>
      <p:boldItalic r:id="rId40"/>
    </p:embeddedFont>
    <p:embeddedFont>
      <p:font typeface="Source Sans Pro" panose="020B0503030403020204" pitchFamily="34" charset="0"/>
      <p:regular r:id="rId41"/>
      <p:bold r:id="rId42"/>
      <p:italic r:id="rId43"/>
      <p:boldItalic r:id="rId44"/>
    </p:embeddedFont>
    <p:embeddedFont>
      <p:font typeface="Tahoma" panose="020B0604030504040204" pitchFamily="34" charset="0"/>
      <p:regular r:id="rId45"/>
      <p:bold r:id="rId46"/>
    </p:embeddedFont>
  </p:embeddedFont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ng, Lily" initials="HL" lastIdx="6" clrIdx="0">
    <p:extLst>
      <p:ext uri="{19B8F6BF-5375-455C-9EA6-DF929625EA0E}">
        <p15:presenceInfo xmlns:p15="http://schemas.microsoft.com/office/powerpoint/2012/main" userId="S-1-5-21-673844696-2515610633-991340876-55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683E"/>
    <a:srgbClr val="717171"/>
    <a:srgbClr val="FFD579"/>
    <a:srgbClr val="B2B2B2"/>
    <a:srgbClr val="942093"/>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325" autoAdjust="0"/>
    <p:restoredTop sz="93792" autoAdjust="0"/>
  </p:normalViewPr>
  <p:slideViewPr>
    <p:cSldViewPr>
      <p:cViewPr varScale="1">
        <p:scale>
          <a:sx n="59" d="100"/>
          <a:sy n="59" d="100"/>
        </p:scale>
        <p:origin x="420" y="60"/>
      </p:cViewPr>
      <p:guideLst>
        <p:guide orient="horz" pos="2160"/>
        <p:guide pos="3840"/>
      </p:guideLst>
    </p:cSldViewPr>
  </p:slideViewPr>
  <p:outlineViewPr>
    <p:cViewPr>
      <p:scale>
        <a:sx n="33" d="100"/>
        <a:sy n="33" d="100"/>
      </p:scale>
      <p:origin x="0" y="0"/>
    </p:cViewPr>
  </p:outlineViewPr>
  <p:notesTextViewPr>
    <p:cViewPr>
      <p:scale>
        <a:sx n="66" d="100"/>
        <a:sy n="66" d="100"/>
      </p:scale>
      <p:origin x="0" y="0"/>
    </p:cViewPr>
  </p:notesTextViewPr>
  <p:sorterViewPr>
    <p:cViewPr varScale="1">
      <p:scale>
        <a:sx n="1" d="1"/>
        <a:sy n="1" d="1"/>
      </p:scale>
      <p:origin x="0" y="-2744"/>
    </p:cViewPr>
  </p:sorterViewPr>
  <p:notesViewPr>
    <p:cSldViewPr>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8.fntdata"/><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4"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slide" Target="slides/slide18.xml"/><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36606E-285C-4033-8FB2-7F4FF1199A73}" type="datetimeFigureOut">
              <a:rPr lang="en-US" smtClean="0"/>
              <a:pPr/>
              <a:t>2/3/2023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5530C8-E91F-482B-AF0E-A886A371BBDB}" type="slidenum">
              <a:rPr lang="en-US" smtClean="0"/>
              <a:pPr/>
              <a:t>‹#›</a:t>
            </a:fld>
            <a:endParaRPr lang="en-US" dirty="0"/>
          </a:p>
        </p:txBody>
      </p:sp>
    </p:spTree>
    <p:extLst>
      <p:ext uri="{BB962C8B-B14F-4D97-AF65-F5344CB8AC3E}">
        <p14:creationId xmlns:p14="http://schemas.microsoft.com/office/powerpoint/2010/main" val="1042977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ns.usda.gov/program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yplate.gov/shopsimple"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myplate.gov/resources/graphics/promotional-image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Hello, my name is ___________________________, and I am a ________________________ (RDN, NDTR, intern, etc.).  </a:t>
            </a:r>
          </a:p>
          <a:p>
            <a:endParaRPr lang="en-US" dirty="0">
              <a:cs typeface="Arial" panose="020B0604020202020204" pitchFamily="34" charset="0"/>
            </a:endParaRPr>
          </a:p>
          <a:p>
            <a:r>
              <a:rPr lang="en-US" dirty="0">
                <a:cs typeface="Arial" panose="020B0604020202020204" pitchFamily="34" charset="0"/>
              </a:rPr>
              <a:t>I’m also a member of the Academy of Nutrition and Dietetics (Academy), </a:t>
            </a:r>
            <a:r>
              <a:rPr lang="en-US" altLang="en-US" dirty="0">
                <a:cs typeface="Arial" panose="020B0604020202020204" pitchFamily="34" charset="0"/>
              </a:rPr>
              <a:t>the world’s largest organization of food and nutrition professionals</a:t>
            </a:r>
            <a:r>
              <a:rPr lang="en-US" altLang="ja-JP" dirty="0">
                <a:solidFill>
                  <a:srgbClr val="000000"/>
                </a:solidFill>
                <a:cs typeface="Arial" panose="020B0604020202020204" pitchFamily="34" charset="0"/>
                <a:sym typeface="Times New Roman" panose="02020603050405020304" pitchFamily="18" charset="0"/>
              </a:rPr>
              <a:t>. </a:t>
            </a:r>
          </a:p>
          <a:p>
            <a:endParaRPr lang="en-US" altLang="ja-JP" dirty="0">
              <a:solidFill>
                <a:srgbClr val="000000"/>
              </a:solidFill>
              <a:cs typeface="Arial" panose="020B0604020202020204" pitchFamily="34" charset="0"/>
              <a:sym typeface="Times New Roman" panose="02020603050405020304" pitchFamily="18" charset="0"/>
            </a:endParaRPr>
          </a:p>
          <a:p>
            <a:r>
              <a:rPr lang="en-US" dirty="0"/>
              <a:t>Members of the Academy play a key role in shaping the public's food choices and are committed to improving the nation’s health. </a:t>
            </a:r>
          </a:p>
          <a:p>
            <a:endParaRPr lang="en-US" dirty="0"/>
          </a:p>
          <a:p>
            <a:r>
              <a:rPr lang="en-US" dirty="0"/>
              <a:t>As food and nutrition experts, registered dietitian nutritionists (RDNs) serve in roles that have a positive impact on the health of their patients, clients and communities. RDNs offer preventive and medical nutrition therapy services in a variety of settings, and they are a trusted source about what types of food to eat.</a:t>
            </a:r>
          </a:p>
          <a:p>
            <a:endParaRPr lang="en-US" dirty="0"/>
          </a:p>
          <a:p>
            <a:r>
              <a:rPr lang="en-US" dirty="0"/>
              <a:t>If you would like to improve your current eating habits and would benefit from personalized nutrition guidance, a registered dietitian nutritionist can help you develop a healthful eating plan that is as unique as you are.</a:t>
            </a:r>
          </a:p>
          <a:p>
            <a:endParaRPr lang="en-US" dirty="0"/>
          </a:p>
          <a:p>
            <a:endParaRPr lang="en-US" dirty="0"/>
          </a:p>
          <a:p>
            <a:endParaRPr lang="en-US" dirty="0"/>
          </a:p>
          <a:p>
            <a:endParaRPr lang="en-US" dirty="0"/>
          </a:p>
          <a:p>
            <a:endParaRPr lang="en-US" altLang="ja-JP" dirty="0">
              <a:solidFill>
                <a:srgbClr val="000000"/>
              </a:solidFill>
              <a:cs typeface="Arial" panose="020B0604020202020204" pitchFamily="34" charset="0"/>
              <a:sym typeface="Times New Roman" panose="02020603050405020304" pitchFamily="18" charset="0"/>
            </a:endParaRPr>
          </a:p>
          <a:p>
            <a:endParaRPr lang="en-US" dirty="0">
              <a:solidFill>
                <a:srgbClr val="000000"/>
              </a:solidFill>
              <a:cs typeface="Arial" panose="020B0604020202020204" pitchFamily="34" charset="0"/>
              <a:sym typeface="Times New Roman" panose="02020603050405020304" pitchFamily="18" charset="0"/>
            </a:endParaRPr>
          </a:p>
          <a:p>
            <a:endParaRPr lang="en-US" dirty="0">
              <a:solidFill>
                <a:srgbClr val="000000"/>
              </a:solidFill>
              <a:cs typeface="Arial" panose="020B0604020202020204" pitchFamily="34" charset="0"/>
              <a:sym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A5530C8-E91F-482B-AF0E-A886A371BBDB}" type="slidenum">
              <a:rPr lang="en-US" smtClean="0"/>
              <a:pPr/>
              <a:t>1</a:t>
            </a:fld>
            <a:endParaRPr lang="en-US" dirty="0"/>
          </a:p>
        </p:txBody>
      </p:sp>
    </p:spTree>
    <p:extLst>
      <p:ext uri="{BB962C8B-B14F-4D97-AF65-F5344CB8AC3E}">
        <p14:creationId xmlns:p14="http://schemas.microsoft.com/office/powerpoint/2010/main" val="3763016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RDNs can also help you to stay nourished and save money while fueling for the future.</a:t>
            </a:r>
          </a:p>
          <a:p>
            <a:endParaRPr lang="en-US" dirty="0"/>
          </a:p>
          <a:p>
            <a:r>
              <a:rPr lang="en-US" dirty="0"/>
              <a:t>Planning your meals and snacks is a great place to start. It’s not only a habit that will help you eat healthfully, but it can also save you money and reduce wasted food.</a:t>
            </a:r>
          </a:p>
          <a:p>
            <a:endParaRPr lang="en-US" dirty="0"/>
          </a:p>
          <a:p>
            <a:r>
              <a:rPr lang="en-US" dirty="0"/>
              <a:t>Start by seeing what foods you have at home, then use a grocery list to shop sales when purchasing the foods you need.</a:t>
            </a:r>
          </a:p>
          <a:p>
            <a:endParaRPr lang="en-US" dirty="0"/>
          </a:p>
          <a:p>
            <a:r>
              <a:rPr lang="en-US" dirty="0"/>
              <a:t>You can also learn about resources in your community, such as SNAP, WIC, and local food banks.</a:t>
            </a:r>
          </a:p>
          <a:p>
            <a:endParaRPr lang="en-US" dirty="0"/>
          </a:p>
          <a:p>
            <a:r>
              <a:rPr lang="en-US" dirty="0"/>
              <a:t>These types of programs offer food assistance to individuals who are eligible.</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10</a:t>
            </a:fld>
            <a:endParaRPr lang="en-US" dirty="0"/>
          </a:p>
        </p:txBody>
      </p:sp>
    </p:spTree>
    <p:extLst>
      <p:ext uri="{BB962C8B-B14F-4D97-AF65-F5344CB8AC3E}">
        <p14:creationId xmlns:p14="http://schemas.microsoft.com/office/powerpoint/2010/main" val="1522273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the Supplemental Nutrition Assistance Program, also known as SNAP, provides assistance to individuals who qualify so that nutritious foods, including fruits, vegetables, protein foods, dairy products, breads and cereals can be purchased.</a:t>
            </a:r>
          </a:p>
          <a:p>
            <a:endParaRPr lang="en-US" dirty="0"/>
          </a:p>
          <a:p>
            <a:r>
              <a:rPr lang="en-US" dirty="0"/>
              <a:t>WIC is another type of program that offers supplemental foods and nutrition education to eligible individuals who are pregnant and breastfeeding and their children up until the age of five.</a:t>
            </a:r>
          </a:p>
          <a:p>
            <a:endParaRPr lang="en-US" dirty="0"/>
          </a:p>
          <a:p>
            <a:r>
              <a:rPr lang="en-US" dirty="0"/>
              <a:t>Please keep in mind that these are only two examples of federal nutrition programs that are offered through the Food and Nutrition Service of the U.S. Department of Agriculture and a brief description of each.</a:t>
            </a:r>
          </a:p>
          <a:p>
            <a:endParaRPr lang="en-US" dirty="0"/>
          </a:p>
          <a:p>
            <a:r>
              <a:rPr lang="en-US" dirty="0"/>
              <a:t>More information is available on the USDA’s website: </a:t>
            </a:r>
            <a:r>
              <a:rPr lang="en-US" dirty="0">
                <a:hlinkClick r:id="rId3"/>
              </a:rPr>
              <a:t>https://www.fns.usda.gov/programs</a:t>
            </a:r>
            <a:r>
              <a:rPr lang="en-US" dirty="0"/>
              <a:t>. </a:t>
            </a:r>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11</a:t>
            </a:fld>
            <a:endParaRPr lang="en-US" dirty="0"/>
          </a:p>
        </p:txBody>
      </p:sp>
    </p:spTree>
    <p:extLst>
      <p:ext uri="{BB962C8B-B14F-4D97-AF65-F5344CB8AC3E}">
        <p14:creationId xmlns:p14="http://schemas.microsoft.com/office/powerpoint/2010/main" val="3109229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Another resource that is available through the USDA is “</a:t>
            </a:r>
            <a:r>
              <a:rPr lang="en-US" b="0" i="0" dirty="0">
                <a:solidFill>
                  <a:srgbClr val="2E2E2E"/>
                </a:solidFill>
                <a:effectLst/>
                <a:latin typeface="Lato" panose="020F0502020204030203" pitchFamily="34" charset="0"/>
              </a:rPr>
              <a:t>Shop Simple with MyPlate”.</a:t>
            </a:r>
          </a:p>
          <a:p>
            <a:pPr algn="l"/>
            <a:endParaRPr lang="en-US" dirty="0">
              <a:solidFill>
                <a:srgbClr val="2E2E2E"/>
              </a:solidFill>
              <a:latin typeface="Lato" panose="020F0502020204030203" pitchFamily="34" charset="0"/>
            </a:endParaRPr>
          </a:p>
          <a:p>
            <a:pPr algn="l"/>
            <a:r>
              <a:rPr lang="en-US" b="0" i="0" dirty="0">
                <a:solidFill>
                  <a:srgbClr val="2E2E2E"/>
                </a:solidFill>
                <a:effectLst/>
                <a:latin typeface="Lato" panose="020F0502020204030203" pitchFamily="34" charset="0"/>
              </a:rPr>
              <a:t>According to MyPlate.gov, </a:t>
            </a:r>
            <a:r>
              <a:rPr lang="en-US" dirty="0">
                <a:solidFill>
                  <a:srgbClr val="2E2E2E"/>
                </a:solidFill>
                <a:latin typeface="Lato" panose="020F0502020204030203" pitchFamily="34" charset="0"/>
                <a:hlinkClick r:id="rId3">
                  <a:extLst>
                    <a:ext uri="{A12FA001-AC4F-418D-AE19-62706E023703}">
                      <ahyp:hlinkClr xmlns:ahyp="http://schemas.microsoft.com/office/drawing/2018/hyperlinkcolor" val="tx"/>
                    </a:ext>
                  </a:extLst>
                </a:hlinkClick>
              </a:rPr>
              <a:t>“</a:t>
            </a:r>
            <a:r>
              <a:rPr lang="en-US" b="1" i="0" u="sng" dirty="0">
                <a:solidFill>
                  <a:srgbClr val="2A8282"/>
                </a:solidFill>
                <a:effectLst/>
                <a:latin typeface="Lato" panose="020F0502020204030203" pitchFamily="34" charset="0"/>
                <a:hlinkClick r:id="rId3"/>
              </a:rPr>
              <a:t>Shop Simple with MyPlate</a:t>
            </a:r>
            <a:r>
              <a:rPr lang="en-US" b="1" u="sng" dirty="0">
                <a:solidFill>
                  <a:srgbClr val="2A8282"/>
                </a:solidFill>
                <a:latin typeface="Lato" panose="020F0502020204030203" pitchFamily="34" charset="0"/>
              </a:rPr>
              <a:t> </a:t>
            </a:r>
            <a:r>
              <a:rPr lang="en-US" b="0" i="0" dirty="0">
                <a:solidFill>
                  <a:srgbClr val="2E2E2E"/>
                </a:solidFill>
                <a:effectLst/>
                <a:latin typeface="Lato" panose="020F0502020204030203" pitchFamily="34" charset="0"/>
              </a:rPr>
              <a:t>is a tool to help Americans save money while shopping for healthy food choices. Consumers can use this tool to quickly find savings in their local area and discover new ways to prepare budget-friendly foods”.</a:t>
            </a:r>
          </a:p>
          <a:p>
            <a:endParaRPr lang="en-US" dirty="0"/>
          </a:p>
          <a:p>
            <a:r>
              <a:rPr lang="en-US" dirty="0"/>
              <a:t>Source: </a:t>
            </a:r>
            <a:r>
              <a:rPr lang="en-US" dirty="0">
                <a:hlinkClick r:id="rId4"/>
              </a:rPr>
              <a:t>https://www.myplate.gov/resources/graphics/promotional-images</a:t>
            </a:r>
            <a:r>
              <a:rPr lang="en-US" dirty="0"/>
              <a:t> </a:t>
            </a:r>
          </a:p>
        </p:txBody>
      </p:sp>
      <p:sp>
        <p:nvSpPr>
          <p:cNvPr id="4" name="Slide Number Placeholder 3"/>
          <p:cNvSpPr>
            <a:spLocks noGrp="1"/>
          </p:cNvSpPr>
          <p:nvPr>
            <p:ph type="sldNum" sz="quarter" idx="5"/>
          </p:nvPr>
        </p:nvSpPr>
        <p:spPr/>
        <p:txBody>
          <a:bodyPr/>
          <a:lstStyle/>
          <a:p>
            <a:fld id="{3A5530C8-E91F-482B-AF0E-A886A371BBDB}" type="slidenum">
              <a:rPr lang="en-US" smtClean="0"/>
              <a:pPr/>
              <a:t>12</a:t>
            </a:fld>
            <a:endParaRPr lang="en-US" dirty="0"/>
          </a:p>
        </p:txBody>
      </p:sp>
    </p:spTree>
    <p:extLst>
      <p:ext uri="{BB962C8B-B14F-4D97-AF65-F5344CB8AC3E}">
        <p14:creationId xmlns:p14="http://schemas.microsoft.com/office/powerpoint/2010/main" val="3506727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Earlier we discussed the five food groups. </a:t>
            </a:r>
          </a:p>
          <a:p>
            <a:pPr algn="l"/>
            <a:endParaRPr lang="en-US" dirty="0"/>
          </a:p>
          <a:p>
            <a:pPr algn="l"/>
            <a:r>
              <a:rPr lang="en-US" dirty="0"/>
              <a:t>MyPlate, as shown on this slide, is considered the “official symbol of the five food groups”, and it serves as a reminder to include the right mix of foods with your meals. </a:t>
            </a:r>
          </a:p>
          <a:p>
            <a:pPr algn="l"/>
            <a:endParaRPr lang="en-US" dirty="0"/>
          </a:p>
          <a:p>
            <a:pPr algn="l"/>
            <a:r>
              <a:rPr lang="en-US" dirty="0"/>
              <a:t>MyPlate encourages us to balance our meals so that half of the plate includes fruits and vegetables, and the other half features a protein food and grain. A serving of dairy completes the meal.</a:t>
            </a:r>
          </a:p>
          <a:p>
            <a:endParaRPr lang="en-US" dirty="0"/>
          </a:p>
          <a:p>
            <a:r>
              <a:rPr lang="en-US" dirty="0">
                <a:cs typeface="Arial" panose="020B0604020202020204" pitchFamily="34" charset="0"/>
              </a:rPr>
              <a:t>This approach to eating is important at every stage of life and can have a positive effect on our health over time. </a:t>
            </a:r>
          </a:p>
          <a:p>
            <a:endParaRPr lang="en-US" dirty="0"/>
          </a:p>
          <a:p>
            <a:pPr>
              <a:defRPr/>
            </a:pPr>
            <a:r>
              <a:rPr lang="en-US" dirty="0">
                <a:cs typeface="Arial" panose="020B0604020202020204" pitchFamily="34" charset="0"/>
              </a:rPr>
              <a:t>It’s also important to note that some meals will contain a mixture of foods from several food groups, so they may not be portioned out in this way. Or, the meal may be eaten out of a bowl.</a:t>
            </a:r>
          </a:p>
          <a:p>
            <a:pPr>
              <a:defRPr/>
            </a:pPr>
            <a:endParaRPr lang="en-US" dirty="0">
              <a:cs typeface="Arial" panose="020B0604020202020204" pitchFamily="34" charset="0"/>
            </a:endParaRPr>
          </a:p>
          <a:p>
            <a:pPr>
              <a:defRPr/>
            </a:pPr>
            <a:r>
              <a:rPr lang="en-US" dirty="0">
                <a:cs typeface="Arial" panose="020B0604020202020204" pitchFamily="34" charset="0"/>
              </a:rPr>
              <a:t>For example, a casserole may include chicken with brown rice, broccoli, cauliflower, carrots and low-fat cheese. In this case, four of the five food groups are represented.  Choosing a piece of fruit as a dessert would be a great way to make sure this food group is included, too.</a:t>
            </a:r>
          </a:p>
          <a:p>
            <a:pPr algn="l"/>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13</a:t>
            </a:fld>
            <a:endParaRPr lang="en-US" dirty="0"/>
          </a:p>
        </p:txBody>
      </p:sp>
    </p:spTree>
    <p:extLst>
      <p:ext uri="{BB962C8B-B14F-4D97-AF65-F5344CB8AC3E}">
        <p14:creationId xmlns:p14="http://schemas.microsoft.com/office/powerpoint/2010/main" val="4281740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14</a:t>
            </a:fld>
            <a:endParaRPr lang="en-US" dirty="0"/>
          </a:p>
        </p:txBody>
      </p:sp>
      <p:sp>
        <p:nvSpPr>
          <p:cNvPr id="5" name="Notes Placeholder 2">
            <a:extLst>
              <a:ext uri="{FF2B5EF4-FFF2-40B4-BE49-F238E27FC236}">
                <a16:creationId xmlns:a16="http://schemas.microsoft.com/office/drawing/2014/main" id="{81882FC1-A623-4A25-9E69-C120FAF62C89}"/>
              </a:ext>
            </a:extLst>
          </p:cNvPr>
          <p:cNvSpPr txBox="1">
            <a:spLocks/>
          </p:cNvSpPr>
          <p:nvPr/>
        </p:nvSpPr>
        <p:spPr>
          <a:xfrm>
            <a:off x="838200" y="4495800"/>
            <a:ext cx="5486400" cy="4114800"/>
          </a:xfrm>
          <a:prstGeom prst="rect">
            <a:avLst/>
          </a:prstGeom>
        </p:spPr>
        <p:txBody>
          <a:bodyPr vert="horz" lIns="91440" tIns="45720" rIns="91440" bIns="45720"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r>
              <a:rPr lang="en-US" dirty="0">
                <a:cs typeface="Arial" panose="020B0604020202020204" pitchFamily="34" charset="0"/>
              </a:rPr>
              <a:t>Eating a variety of foods from all food groups will ensure you get the nutrients your body needs. </a:t>
            </a:r>
          </a:p>
          <a:p>
            <a:pPr fontAlgn="auto">
              <a:spcBef>
                <a:spcPts val="0"/>
              </a:spcBef>
              <a:spcAft>
                <a:spcPts val="0"/>
              </a:spcAft>
            </a:pPr>
            <a:endParaRPr lang="en-US" dirty="0"/>
          </a:p>
          <a:p>
            <a:pPr fontAlgn="auto">
              <a:spcBef>
                <a:spcPts val="0"/>
              </a:spcBef>
              <a:spcAft>
                <a:spcPts val="0"/>
              </a:spcAft>
            </a:pPr>
            <a:r>
              <a:rPr lang="en-US" dirty="0"/>
              <a:t>Including your favorite cultural foods and traditions can be an important part of a healthy eating routine. It allows you to adapt healthful eating recommendations to include foods which reflect your personal preferences and culture.</a:t>
            </a:r>
          </a:p>
          <a:p>
            <a:pPr fontAlgn="auto">
              <a:spcBef>
                <a:spcPts val="0"/>
              </a:spcBef>
              <a:spcAft>
                <a:spcPts val="0"/>
              </a:spcAft>
            </a:pPr>
            <a:endParaRPr lang="en-US" dirty="0"/>
          </a:p>
          <a:p>
            <a:pPr fontAlgn="auto">
              <a:spcBef>
                <a:spcPts val="0"/>
              </a:spcBef>
              <a:spcAft>
                <a:spcPts val="0"/>
              </a:spcAft>
            </a:pPr>
            <a:r>
              <a:rPr lang="en-US" dirty="0"/>
              <a:t>You can also eat foods in various forms, which can help keep food costs down. For example, when fresh produce is not in season, buying canned or frozen fruits and vegetables is a convenient way to include these foods. Remember to look for nutrient-dense forms, meaning those that have little added sugars, saturated fat, and sodium.  </a:t>
            </a:r>
          </a:p>
          <a:p>
            <a:pPr fontAlgn="auto">
              <a:spcBef>
                <a:spcPts val="0"/>
              </a:spcBef>
              <a:spcAft>
                <a:spcPts val="0"/>
              </a:spcAft>
            </a:pPr>
            <a:r>
              <a:rPr lang="en-US" dirty="0"/>
              <a:t>  </a:t>
            </a:r>
          </a:p>
          <a:p>
            <a:pPr fontAlgn="auto">
              <a:spcBef>
                <a:spcPts val="0"/>
              </a:spcBef>
              <a:spcAft>
                <a:spcPts val="0"/>
              </a:spcAft>
            </a:pPr>
            <a:r>
              <a:rPr lang="en-US" dirty="0"/>
              <a:t>A healthy eating routine offers a variety of foods, so avoid fad diets that promote unnecessary restrictions.</a:t>
            </a:r>
          </a:p>
          <a:p>
            <a:pPr fontAlgn="auto">
              <a:spcBef>
                <a:spcPts val="0"/>
              </a:spcBef>
              <a:spcAft>
                <a:spcPts val="0"/>
              </a:spcAft>
            </a:pPr>
            <a:endParaRPr lang="en-US" dirty="0"/>
          </a:p>
          <a:p>
            <a:pPr fontAlgn="auto">
              <a:spcBef>
                <a:spcPts val="0"/>
              </a:spcBef>
              <a:spcAft>
                <a:spcPts val="0"/>
              </a:spcAft>
            </a:pPr>
            <a:r>
              <a:rPr lang="en-US" dirty="0"/>
              <a:t>Another important factor is to practice gratitude for your body by giving it the fuel it needs. </a:t>
            </a:r>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p:txBody>
      </p:sp>
    </p:spTree>
    <p:extLst>
      <p:ext uri="{BB962C8B-B14F-4D97-AF65-F5344CB8AC3E}">
        <p14:creationId xmlns:p14="http://schemas.microsoft.com/office/powerpoint/2010/main" val="1929969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foods are prepared can also influence our eating habits and health. Make tasty foods at home by learning cooking and meal preparation skills. This will allow you to control the ingredients, as well as the amounts, that are used when preparing recipes. </a:t>
            </a:r>
          </a:p>
          <a:p>
            <a:endParaRPr lang="en-US" dirty="0"/>
          </a:p>
          <a:p>
            <a:r>
              <a:rPr lang="en-US" dirty="0"/>
              <a:t>For example, you can use</a:t>
            </a:r>
            <a:r>
              <a:rPr lang="en-US" sz="1200" dirty="0"/>
              <a:t> healthier ingredients to flavor foods and beverages, such as fresh or dried herbs and spices instead of salt. And fruits offer a natural sweetness.</a:t>
            </a:r>
          </a:p>
          <a:p>
            <a:endParaRPr lang="en-US" dirty="0"/>
          </a:p>
          <a:p>
            <a:r>
              <a:rPr lang="en-US" dirty="0"/>
              <a:t>Try new flavors and foods from around the world as you plan your meals for the week. </a:t>
            </a:r>
          </a:p>
          <a:p>
            <a:endParaRPr lang="en-US" dirty="0"/>
          </a:p>
          <a:p>
            <a:r>
              <a:rPr lang="en-US" dirty="0"/>
              <a:t>Instead of eating the same foods every day or tossing them, find creative ways to use leftovers. </a:t>
            </a:r>
          </a:p>
          <a:p>
            <a:endParaRPr lang="en-US" dirty="0"/>
          </a:p>
          <a:p>
            <a:r>
              <a:rPr lang="en-US" dirty="0"/>
              <a:t>For instance, leftover grilled chicken could be shredded and eaten on salad, enjoyed in a wrap with veggies for lunch, or used to make soup. </a:t>
            </a:r>
          </a:p>
          <a:p>
            <a:endParaRPr lang="en-US" dirty="0"/>
          </a:p>
          <a:p>
            <a:r>
              <a:rPr lang="en-US" dirty="0"/>
              <a:t>Spending time in the kitchen and around the table will allow you to create happy memories. Try to make a point of eating with friends and family, when possible. This can even be done virtually.</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15</a:t>
            </a:fld>
            <a:endParaRPr lang="en-US" dirty="0"/>
          </a:p>
        </p:txBody>
      </p:sp>
    </p:spTree>
    <p:extLst>
      <p:ext uri="{BB962C8B-B14F-4D97-AF65-F5344CB8AC3E}">
        <p14:creationId xmlns:p14="http://schemas.microsoft.com/office/powerpoint/2010/main" val="2457633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Remember that a healthy eating routine is one that meets your unique needs. </a:t>
            </a:r>
          </a:p>
          <a:p>
            <a:endParaRPr lang="en-US" dirty="0"/>
          </a:p>
          <a:p>
            <a:pPr lvl="0">
              <a:defRPr/>
            </a:pPr>
            <a:r>
              <a:rPr lang="en-US" dirty="0"/>
              <a:t>There are many ways to eat healthfully while you </a:t>
            </a:r>
            <a:r>
              <a:rPr lang="en-US" b="1" i="1" dirty="0"/>
              <a:t>Fuel for the Future</a:t>
            </a:r>
            <a:r>
              <a:rPr lang="en-US" dirty="0"/>
              <a:t>.</a:t>
            </a:r>
          </a:p>
          <a:p>
            <a:pPr lvl="0">
              <a:defRPr/>
            </a:pPr>
            <a:endParaRPr lang="en-US" dirty="0"/>
          </a:p>
          <a:p>
            <a:r>
              <a:rPr lang="en-US" dirty="0"/>
              <a:t>For additional food and nutrition information and to find a nutrition expert in your area, visit eatright.org.</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16</a:t>
            </a:fld>
            <a:endParaRPr lang="en-US" dirty="0"/>
          </a:p>
        </p:txBody>
      </p:sp>
    </p:spTree>
    <p:extLst>
      <p:ext uri="{BB962C8B-B14F-4D97-AF65-F5344CB8AC3E}">
        <p14:creationId xmlns:p14="http://schemas.microsoft.com/office/powerpoint/2010/main" val="3067477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Are there any questions?</a:t>
            </a:r>
          </a:p>
          <a:p>
            <a:endParaRPr lang="en-US" dirty="0"/>
          </a:p>
          <a:p>
            <a:pPr marL="685800" lvl="1" indent="-228600">
              <a:buFont typeface="Arial" panose="020B0604020202020204" pitchFamily="34" charset="0"/>
              <a:buChar char="•"/>
            </a:pPr>
            <a:endParaRPr lang="en-US" i="1" dirty="0"/>
          </a:p>
          <a:p>
            <a:pPr marL="228600" indent="-228600">
              <a:buFont typeface="Arial" panose="020B0604020202020204" pitchFamily="34" charset="0"/>
              <a:buChar char="•"/>
            </a:pPr>
            <a:endParaRPr lang="en-US" dirty="0">
              <a:cs typeface="Arial" panose="020B0604020202020204" pitchFamily="34"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17</a:t>
            </a:fld>
            <a:endParaRPr lang="en-US" dirty="0"/>
          </a:p>
        </p:txBody>
      </p:sp>
    </p:spTree>
    <p:extLst>
      <p:ext uri="{BB962C8B-B14F-4D97-AF65-F5344CB8AC3E}">
        <p14:creationId xmlns:p14="http://schemas.microsoft.com/office/powerpoint/2010/main" val="1785968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18</a:t>
            </a:fld>
            <a:endParaRPr lang="en-US" dirty="0"/>
          </a:p>
        </p:txBody>
      </p:sp>
    </p:spTree>
    <p:extLst>
      <p:ext uri="{BB962C8B-B14F-4D97-AF65-F5344CB8AC3E}">
        <p14:creationId xmlns:p14="http://schemas.microsoft.com/office/powerpoint/2010/main" val="2276866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cs typeface="Arial" panose="020B0604020202020204" pitchFamily="34" charset="0"/>
                <a:sym typeface="Times New Roman" panose="02020603050405020304" pitchFamily="18" charset="0"/>
              </a:rPr>
              <a:t>Each year during March, we celebrate National Nutrition Month</a:t>
            </a:r>
            <a:r>
              <a:rPr lang="en-US" baseline="30000" dirty="0">
                <a:solidFill>
                  <a:srgbClr val="000000"/>
                </a:solidFill>
                <a:cs typeface="Arial" panose="020B0604020202020204" pitchFamily="34" charset="0"/>
                <a:sym typeface="Times New Roman" panose="02020603050405020304" pitchFamily="18" charset="0"/>
              </a:rPr>
              <a:t>®</a:t>
            </a:r>
            <a:r>
              <a:rPr lang="en-US" dirty="0">
                <a:solidFill>
                  <a:srgbClr val="000000"/>
                </a:solidFill>
                <a:cs typeface="Arial" panose="020B0604020202020204" pitchFamily="34" charset="0"/>
                <a:sym typeface="Times New Roman" panose="02020603050405020304" pitchFamily="18" charset="0"/>
              </a:rPr>
              <a:t>, which </a:t>
            </a:r>
            <a:r>
              <a:rPr lang="en-US" dirty="0"/>
              <a:t>is a nutrition education and information campaign sponsored by the Academy. </a:t>
            </a:r>
            <a:r>
              <a:rPr lang="en-US" dirty="0">
                <a:solidFill>
                  <a:srgbClr val="000000"/>
                </a:solidFill>
                <a:cs typeface="Arial" panose="020B0604020202020204" pitchFamily="34" charset="0"/>
                <a:sym typeface="Times New Roman" panose="02020603050405020304" pitchFamily="18" charset="0"/>
              </a:rPr>
              <a:t>It invites everyone to learn about making informed food choices and developing sound eating and physical activity habits. </a:t>
            </a:r>
          </a:p>
          <a:p>
            <a:endParaRPr lang="en-US" dirty="0">
              <a:solidFill>
                <a:srgbClr val="000000"/>
              </a:solidFill>
              <a:cs typeface="Arial" panose="020B0604020202020204" pitchFamily="34" charset="0"/>
              <a:sym typeface="Times New Roman" panose="02020603050405020304" pitchFamily="18" charset="0"/>
            </a:endParaRPr>
          </a:p>
          <a:p>
            <a:r>
              <a:rPr lang="en-US" dirty="0">
                <a:solidFill>
                  <a:srgbClr val="000000"/>
                </a:solidFill>
                <a:cs typeface="Arial" panose="020B0604020202020204" pitchFamily="34" charset="0"/>
                <a:sym typeface="Times New Roman" panose="02020603050405020304" pitchFamily="18" charset="0"/>
              </a:rPr>
              <a:t>National Nutrition Month® started in 1973 as National Nutrition Week, and it became a month-long observance in 1980 in response to growing interest in nutrition. </a:t>
            </a:r>
          </a:p>
          <a:p>
            <a:endParaRPr lang="en-US" dirty="0">
              <a:solidFill>
                <a:srgbClr val="000000"/>
              </a:solidFill>
              <a:cs typeface="Arial" panose="020B0604020202020204" pitchFamily="34" charset="0"/>
              <a:sym typeface="Times New Roman" panose="02020603050405020304" pitchFamily="18" charset="0"/>
            </a:endParaRPr>
          </a:p>
          <a:p>
            <a:r>
              <a:rPr lang="en-US" dirty="0">
                <a:solidFill>
                  <a:srgbClr val="000000"/>
                </a:solidFill>
                <a:cs typeface="Arial" panose="020B0604020202020204" pitchFamily="34" charset="0"/>
                <a:sym typeface="Times New Roman" panose="02020603050405020304" pitchFamily="18" charset="0"/>
              </a:rPr>
              <a:t>2023 will be its 50</a:t>
            </a:r>
            <a:r>
              <a:rPr lang="en-US" baseline="30000" dirty="0">
                <a:solidFill>
                  <a:srgbClr val="000000"/>
                </a:solidFill>
                <a:cs typeface="Arial" panose="020B0604020202020204" pitchFamily="34" charset="0"/>
                <a:sym typeface="Times New Roman" panose="02020603050405020304" pitchFamily="18" charset="0"/>
              </a:rPr>
              <a:t>th</a:t>
            </a:r>
            <a:r>
              <a:rPr lang="en-US" dirty="0">
                <a:solidFill>
                  <a:srgbClr val="000000"/>
                </a:solidFill>
                <a:cs typeface="Arial" panose="020B0604020202020204" pitchFamily="34" charset="0"/>
                <a:sym typeface="Times New Roman" panose="02020603050405020304" pitchFamily="18" charset="0"/>
              </a:rPr>
              <a:t> anniversary, and the theme for this year’s National Nutrition Month® is </a:t>
            </a:r>
            <a:r>
              <a:rPr lang="en-US" b="1" i="1" dirty="0">
                <a:solidFill>
                  <a:srgbClr val="000000"/>
                </a:solidFill>
                <a:cs typeface="Arial" panose="020B0604020202020204" pitchFamily="34" charset="0"/>
                <a:sym typeface="Times New Roman" panose="02020603050405020304" pitchFamily="18" charset="0"/>
              </a:rPr>
              <a:t>Fuel for the Future</a:t>
            </a:r>
            <a:r>
              <a:rPr lang="en-US" dirty="0">
                <a:solidFill>
                  <a:srgbClr val="000000"/>
                </a:solidFill>
                <a:cs typeface="Arial" panose="020B0604020202020204" pitchFamily="34" charset="0"/>
                <a:sym typeface="Times New Roman" panose="02020603050405020304" pitchFamily="18" charset="0"/>
              </a:rPr>
              <a:t>.</a:t>
            </a:r>
            <a:r>
              <a:rPr lang="en-US" dirty="0"/>
              <a:t> </a:t>
            </a:r>
          </a:p>
          <a:p>
            <a:endParaRPr lang="en-US" dirty="0"/>
          </a:p>
          <a:p>
            <a:endParaRPr lang="en-US" altLang="ja-JP" dirty="0">
              <a:solidFill>
                <a:srgbClr val="000000"/>
              </a:solidFill>
              <a:cs typeface="Arial" panose="020B0604020202020204" pitchFamily="34" charset="0"/>
              <a:sym typeface="Times New Roman" panose="02020603050405020304" pitchFamily="18" charset="0"/>
            </a:endParaRPr>
          </a:p>
          <a:p>
            <a:endParaRPr lang="en-US" dirty="0">
              <a:solidFill>
                <a:srgbClr val="000000"/>
              </a:solidFill>
              <a:cs typeface="Arial" panose="020B0604020202020204" pitchFamily="34" charset="0"/>
              <a:sym typeface="Times New Roman" panose="02020603050405020304" pitchFamily="18" charset="0"/>
            </a:endParaRPr>
          </a:p>
          <a:p>
            <a:endParaRPr lang="en-US" dirty="0">
              <a:solidFill>
                <a:srgbClr val="000000"/>
              </a:solidFill>
              <a:cs typeface="Arial" panose="020B0604020202020204" pitchFamily="34" charset="0"/>
              <a:sym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A5530C8-E91F-482B-AF0E-A886A371BBDB}" type="slidenum">
              <a:rPr lang="en-US" smtClean="0"/>
              <a:pPr/>
              <a:t>2</a:t>
            </a:fld>
            <a:endParaRPr lang="en-US" dirty="0"/>
          </a:p>
        </p:txBody>
      </p:sp>
    </p:spTree>
    <p:extLst>
      <p:ext uri="{BB962C8B-B14F-4D97-AF65-F5344CB8AC3E}">
        <p14:creationId xmlns:p14="http://schemas.microsoft.com/office/powerpoint/2010/main" val="439571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cs typeface="Arial" panose="020B0604020202020204" pitchFamily="34" charset="0"/>
              </a:rPr>
              <a:t>At the end of today’s presentation, you will be able to: </a:t>
            </a:r>
            <a:endParaRPr lang="en-US" b="1" dirty="0">
              <a:cs typeface="Arial" panose="020B0604020202020204" pitchFamily="34" charset="0"/>
            </a:endParaRPr>
          </a:p>
          <a:p>
            <a:pPr marL="342900" indent="-342900">
              <a:spcBef>
                <a:spcPts val="400"/>
              </a:spcBef>
              <a:buFont typeface="Arial" panose="020B0604020202020204" pitchFamily="34" charset="0"/>
              <a:buChar char="•"/>
            </a:pPr>
            <a:r>
              <a:rPr lang="en-US" sz="1200" dirty="0">
                <a:solidFill>
                  <a:schemeClr val="tx1"/>
                </a:solidFill>
              </a:rPr>
              <a:t>List the six types of nutrients found in foods.</a:t>
            </a:r>
          </a:p>
          <a:p>
            <a:pPr marL="342900" indent="-342900">
              <a:spcBef>
                <a:spcPts val="400"/>
              </a:spcBef>
              <a:buFont typeface="Arial" panose="020B0604020202020204" pitchFamily="34" charset="0"/>
              <a:buChar char="•"/>
            </a:pPr>
            <a:r>
              <a:rPr lang="en-US" sz="1200" dirty="0">
                <a:solidFill>
                  <a:schemeClr val="tx1"/>
                </a:solidFill>
              </a:rPr>
              <a:t>Describe what makes a food nutrient-dense.</a:t>
            </a:r>
          </a:p>
          <a:p>
            <a:pPr marL="342900" indent="-342900">
              <a:spcBef>
                <a:spcPts val="400"/>
              </a:spcBef>
              <a:buFont typeface="Arial" panose="020B0604020202020204" pitchFamily="34" charset="0"/>
              <a:buChar char="•"/>
            </a:pPr>
            <a:r>
              <a:rPr lang="en-US" sz="1200" dirty="0">
                <a:solidFill>
                  <a:schemeClr val="tx1"/>
                </a:solidFill>
              </a:rPr>
              <a:t>Explain two ways to “Fuel for the Future” on a limited budget.</a:t>
            </a:r>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3</a:t>
            </a:fld>
            <a:endParaRPr lang="en-US" dirty="0"/>
          </a:p>
        </p:txBody>
      </p:sp>
    </p:spTree>
    <p:extLst>
      <p:ext uri="{BB962C8B-B14F-4D97-AF65-F5344CB8AC3E}">
        <p14:creationId xmlns:p14="http://schemas.microsoft.com/office/powerpoint/2010/main" val="3880317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a:cs typeface="Arial" panose="020B0604020202020204" pitchFamily="34" charset="0"/>
              </a:rPr>
              <a:t>There are six types of nutrients.</a:t>
            </a:r>
          </a:p>
          <a:p>
            <a:pPr>
              <a:defRPr/>
            </a:pPr>
            <a:endParaRPr lang="en-US" dirty="0">
              <a:cs typeface="Arial" panose="020B0604020202020204" pitchFamily="34" charset="0"/>
            </a:endParaRPr>
          </a:p>
          <a:p>
            <a:pPr>
              <a:defRPr/>
            </a:pPr>
            <a:r>
              <a:rPr lang="en-US" i="1" dirty="0">
                <a:cs typeface="Arial" panose="020B0604020202020204" pitchFamily="34" charset="0"/>
              </a:rPr>
              <a:t>Does anyone know what they are?</a:t>
            </a:r>
          </a:p>
          <a:p>
            <a:pPr>
              <a:defRPr/>
            </a:pPr>
            <a:endParaRPr lang="en-US" i="1" dirty="0">
              <a:cs typeface="Arial" panose="020B0604020202020204" pitchFamily="34" charset="0"/>
            </a:endParaRPr>
          </a:p>
          <a:p>
            <a:pPr>
              <a:defRPr/>
            </a:pPr>
            <a:r>
              <a:rPr lang="en-US" dirty="0">
                <a:cs typeface="Arial" panose="020B0604020202020204" pitchFamily="34" charset="0"/>
              </a:rPr>
              <a:t>Carbohydrates, proteins, fats, vitamins, minerals, and water.</a:t>
            </a:r>
          </a:p>
          <a:p>
            <a:pPr>
              <a:defRPr/>
            </a:pPr>
            <a:endParaRPr lang="en-US" dirty="0">
              <a:cs typeface="Arial" panose="020B0604020202020204" pitchFamily="34" charset="0"/>
            </a:endParaRPr>
          </a:p>
          <a:p>
            <a:pPr>
              <a:defRPr/>
            </a:pPr>
            <a:r>
              <a:rPr lang="en-US" dirty="0">
                <a:cs typeface="Arial" panose="020B0604020202020204" pitchFamily="34" charset="0"/>
              </a:rPr>
              <a:t>Certain foods are known for being a good source of a particular nutrient but often the foods we eat include a mix of nutrients.</a:t>
            </a:r>
          </a:p>
          <a:p>
            <a:pPr>
              <a:defRPr/>
            </a:pPr>
            <a:endParaRPr lang="en-US" dirty="0">
              <a:cs typeface="Arial" panose="020B0604020202020204" pitchFamily="34" charset="0"/>
            </a:endParaRPr>
          </a:p>
          <a:p>
            <a:pPr>
              <a:defRPr/>
            </a:pPr>
            <a:r>
              <a:rPr lang="en-US" dirty="0">
                <a:cs typeface="Arial" panose="020B0604020202020204" pitchFamily="34" charset="0"/>
              </a:rPr>
              <a:t>For example, fruits, like oranges, are a great source of vitamin C, but they are also a type of carbohydrate and provide water, along with other vitamins, including folate.</a:t>
            </a:r>
          </a:p>
          <a:p>
            <a:pPr>
              <a:defRPr/>
            </a:pPr>
            <a:endParaRPr lang="en-US" dirty="0">
              <a:cs typeface="Arial" panose="020B0604020202020204" pitchFamily="34" charset="0"/>
            </a:endParaRPr>
          </a:p>
          <a:p>
            <a:pPr>
              <a:defRPr/>
            </a:pPr>
            <a:r>
              <a:rPr lang="en-US" dirty="0">
                <a:cs typeface="Arial" panose="020B0604020202020204" pitchFamily="34" charset="0"/>
              </a:rPr>
              <a:t>Choosing a variety of foods from each food group and within each food group is important, since no single food or food group provides all the nutrients we need for good health.</a:t>
            </a:r>
          </a:p>
          <a:p>
            <a:pPr>
              <a:defRPr/>
            </a:pPr>
            <a:endParaRPr lang="en-US" dirty="0">
              <a:cs typeface="Arial" panose="020B0604020202020204" pitchFamily="34" charset="0"/>
            </a:endParaRPr>
          </a:p>
          <a:p>
            <a:pPr lvl="0">
              <a:defRPr/>
            </a:pPr>
            <a:endParaRPr lang="en-US" i="1"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4</a:t>
            </a:fld>
            <a:endParaRPr lang="en-US" dirty="0"/>
          </a:p>
        </p:txBody>
      </p:sp>
    </p:spTree>
    <p:extLst>
      <p:ext uri="{BB962C8B-B14F-4D97-AF65-F5344CB8AC3E}">
        <p14:creationId xmlns:p14="http://schemas.microsoft.com/office/powerpoint/2010/main" val="3736234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i="1" dirty="0">
                <a:cs typeface="Arial" panose="020B0604020202020204" pitchFamily="34" charset="0"/>
              </a:rPr>
              <a:t>Who can tell me what the five food groups are?</a:t>
            </a:r>
          </a:p>
          <a:p>
            <a:pPr>
              <a:defRPr/>
            </a:pPr>
            <a:endParaRPr lang="en-US" dirty="0">
              <a:cs typeface="Arial" panose="020B0604020202020204" pitchFamily="34" charset="0"/>
            </a:endParaRPr>
          </a:p>
          <a:p>
            <a:pPr>
              <a:defRPr/>
            </a:pPr>
            <a:r>
              <a:rPr lang="en-US" dirty="0">
                <a:cs typeface="Arial" panose="020B0604020202020204" pitchFamily="34" charset="0"/>
              </a:rPr>
              <a:t>The five food groups, as depicted on this slide, are: Dairy, Grains, Protein Foods, Vegetables, and Fruits.</a:t>
            </a:r>
          </a:p>
          <a:p>
            <a:pPr>
              <a:defRPr/>
            </a:pPr>
            <a:endParaRPr lang="en-US" dirty="0">
              <a:cs typeface="Arial" panose="020B0604020202020204" pitchFamily="34" charset="0"/>
            </a:endParaRPr>
          </a:p>
          <a:p>
            <a:pPr>
              <a:defRPr/>
            </a:pPr>
            <a:r>
              <a:rPr lang="en-US" dirty="0">
                <a:cs typeface="Arial" panose="020B0604020202020204" pitchFamily="34" charset="0"/>
              </a:rPr>
              <a:t>Although we tend to choose foods and beverages based on factors, such as their taste, cost, and convenience, there are advantages to focusing on nutrient-dense forms.</a:t>
            </a:r>
          </a:p>
          <a:p>
            <a:pPr>
              <a:defRPr/>
            </a:pPr>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3A5530C8-E91F-482B-AF0E-A886A371BBDB}" type="slidenum">
              <a:rPr lang="en-US" smtClean="0"/>
              <a:pPr/>
              <a:t>5</a:t>
            </a:fld>
            <a:endParaRPr lang="en-US" dirty="0"/>
          </a:p>
        </p:txBody>
      </p:sp>
    </p:spTree>
    <p:extLst>
      <p:ext uri="{BB962C8B-B14F-4D97-AF65-F5344CB8AC3E}">
        <p14:creationId xmlns:p14="http://schemas.microsoft.com/office/powerpoint/2010/main" val="443826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Arial" panose="020B0604020202020204" pitchFamily="34" charset="0"/>
              </a:rPr>
              <a:t>According to the 2020-2025 </a:t>
            </a:r>
            <a:r>
              <a:rPr lang="en-US" i="1" dirty="0">
                <a:cs typeface="Arial" panose="020B0604020202020204" pitchFamily="34" charset="0"/>
              </a:rPr>
              <a:t>Dietary Guidelines for Americans</a:t>
            </a:r>
            <a:r>
              <a:rPr lang="en-US" dirty="0">
                <a:cs typeface="Arial" panose="020B0604020202020204" pitchFamily="34" charset="0"/>
              </a:rPr>
              <a:t>, “</a:t>
            </a:r>
            <a:r>
              <a:rPr lang="en-US" dirty="0"/>
              <a:t>Nutrient-dense foods and beverages provide </a:t>
            </a:r>
            <a:r>
              <a:rPr lang="en-US" dirty="0">
                <a:cs typeface="Arial" panose="020B0604020202020204" pitchFamily="34" charset="0"/>
              </a:rPr>
              <a:t>vitamins, minerals, </a:t>
            </a:r>
            <a:r>
              <a:rPr lang="en-US" dirty="0"/>
              <a:t>and other health-promoting components and have little added sugars, saturated fat, and sodium. Vegetables, fruits, whole grains, seafood, eggs, beans, peas, and lentils, unsalted nuts and seeds, fat-free and low-fat dairy products, and lean meats and poultry—when prepared with no or little added sugars, saturated fat, and sodium— are nutrient-dense foods”</a:t>
            </a:r>
            <a:endParaRPr lang="en-US" dirty="0">
              <a:cs typeface="Arial" panose="020B0604020202020204" pitchFamily="34" charset="0"/>
            </a:endParaRPr>
          </a:p>
          <a:p>
            <a:pPr lvl="0">
              <a:defRPr/>
            </a:pPr>
            <a:endParaRPr lang="en-US" dirty="0">
              <a:cs typeface="Arial" panose="020B0604020202020204" pitchFamily="34" charset="0"/>
            </a:endParaRPr>
          </a:p>
          <a:p>
            <a:pPr lvl="0">
              <a:defRPr/>
            </a:pPr>
            <a:r>
              <a:rPr lang="en-US" dirty="0">
                <a:cs typeface="Arial" panose="020B0604020202020204" pitchFamily="34" charset="0"/>
              </a:rPr>
              <a:t>A healthy eating routine, includes a variety of nutrient-dense foods and in the recommended amounts from each food group.</a:t>
            </a:r>
          </a:p>
          <a:p>
            <a:endParaRPr lang="en-US" dirty="0">
              <a:solidFill>
                <a:srgbClr val="212121"/>
              </a:solidFill>
              <a:latin typeface="Source Sans Pro" panose="020B0503030403020204" pitchFamily="34" charset="0"/>
              <a:cs typeface="Arial" panose="020B0604020202020204" pitchFamily="34" charset="0"/>
            </a:endParaRPr>
          </a:p>
          <a:p>
            <a:r>
              <a:rPr lang="en-US" dirty="0"/>
              <a:t>No matter your age or activity level, making healthful food and drink choices will provide your body with energy now and </a:t>
            </a:r>
            <a:r>
              <a:rPr lang="en-US" b="1" i="1" dirty="0"/>
              <a:t>Fuel for the Future.</a:t>
            </a:r>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6</a:t>
            </a:fld>
            <a:endParaRPr lang="en-US" dirty="0"/>
          </a:p>
        </p:txBody>
      </p:sp>
    </p:spTree>
    <p:extLst>
      <p:ext uri="{BB962C8B-B14F-4D97-AF65-F5344CB8AC3E}">
        <p14:creationId xmlns:p14="http://schemas.microsoft.com/office/powerpoint/2010/main" val="1824777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Calibri" panose="020F0502020204030204" pitchFamily="34" charset="0"/>
                <a:cs typeface="Times New Roman" panose="02020603050405020304" pitchFamily="18" charset="0"/>
              </a:rPr>
              <a:t>These are a few says that we can </a:t>
            </a:r>
            <a:r>
              <a:rPr lang="en-US" sz="1600" i="1" dirty="0">
                <a:latin typeface="Calibri" panose="020F0502020204030204" pitchFamily="34" charset="0"/>
                <a:cs typeface="Times New Roman" panose="02020603050405020304" pitchFamily="18" charset="0"/>
              </a:rPr>
              <a:t>Fuel for the Future</a:t>
            </a:r>
            <a:r>
              <a:rPr lang="en-US" sz="1600" dirty="0">
                <a:latin typeface="Calibri" panose="020F0502020204030204" pitchFamily="34" charset="0"/>
                <a:cs typeface="Times New Roman" panose="02020603050405020304" pitchFamily="18" charset="0"/>
              </a:rPr>
              <a:t>:</a:t>
            </a:r>
          </a:p>
          <a:p>
            <a:pPr marL="285750" indent="-285750">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Eat with the environment in mind.</a:t>
            </a:r>
          </a:p>
          <a:p>
            <a:pPr marL="285750" indent="-285750">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See a Registered Dietitian Nutritionist (RDN). </a:t>
            </a:r>
          </a:p>
          <a:p>
            <a:pPr marL="285750" indent="-285750">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Stay nourished and save money.</a:t>
            </a:r>
          </a:p>
          <a:p>
            <a:pPr marL="285750" indent="-285750">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Eat a variety of foods from all food groups. </a:t>
            </a:r>
          </a:p>
          <a:p>
            <a:pPr marL="285750" indent="-285750">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Make tasty foods at home.</a:t>
            </a:r>
          </a:p>
          <a:p>
            <a:pPr marL="285750" indent="-285750">
              <a:buFont typeface="Arial" panose="020B0604020202020204" pitchFamily="34" charset="0"/>
              <a:buChar char="•"/>
            </a:pPr>
            <a:endParaRPr lang="en-US" sz="1800" dirty="0">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7</a:t>
            </a:fld>
            <a:endParaRPr lang="en-US" dirty="0"/>
          </a:p>
        </p:txBody>
      </p:sp>
    </p:spTree>
    <p:extLst>
      <p:ext uri="{BB962C8B-B14F-4D97-AF65-F5344CB8AC3E}">
        <p14:creationId xmlns:p14="http://schemas.microsoft.com/office/powerpoint/2010/main" val="2070043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8</a:t>
            </a:fld>
            <a:endParaRPr lang="en-US" dirty="0"/>
          </a:p>
        </p:txBody>
      </p:sp>
      <p:sp>
        <p:nvSpPr>
          <p:cNvPr id="5" name="Notes Placeholder 2">
            <a:extLst>
              <a:ext uri="{FF2B5EF4-FFF2-40B4-BE49-F238E27FC236}">
                <a16:creationId xmlns:a16="http://schemas.microsoft.com/office/drawing/2014/main" id="{81882FC1-A623-4A25-9E69-C120FAF62C89}"/>
              </a:ext>
            </a:extLst>
          </p:cNvPr>
          <p:cNvSpPr txBox="1">
            <a:spLocks/>
          </p:cNvSpPr>
          <p:nvPr/>
        </p:nvSpPr>
        <p:spPr>
          <a:xfrm>
            <a:off x="838200" y="4495800"/>
            <a:ext cx="5486400" cy="4114800"/>
          </a:xfrm>
          <a:prstGeom prst="rect">
            <a:avLst/>
          </a:prstGeom>
        </p:spPr>
        <p:txBody>
          <a:bodyPr vert="horz" lIns="91440" tIns="45720" rIns="91440" bIns="45720"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r>
              <a:rPr lang="en-US" sz="1600" dirty="0">
                <a:cs typeface="Arial" panose="020B0604020202020204" pitchFamily="34" charset="0"/>
              </a:rPr>
              <a:t>Ways to eat with the environment in mind include:</a:t>
            </a:r>
          </a:p>
          <a:p>
            <a:pPr marL="171450" indent="-171450">
              <a:buFont typeface="Arial" panose="020B0604020202020204" pitchFamily="34" charset="0"/>
              <a:buChar char="•"/>
              <a:defRPr/>
            </a:pPr>
            <a:r>
              <a:rPr lang="en-US" sz="1600" dirty="0">
                <a:cs typeface="Arial" panose="020B0604020202020204" pitchFamily="34" charset="0"/>
              </a:rPr>
              <a:t>Enjoying more foods that come from plants, like fruits, vegetables, grains, nuts and seeds.</a:t>
            </a:r>
          </a:p>
          <a:p>
            <a:pPr marL="171450" indent="-171450">
              <a:buFont typeface="Arial" panose="020B0604020202020204" pitchFamily="34" charset="0"/>
              <a:buChar char="•"/>
              <a:defRPr/>
            </a:pPr>
            <a:r>
              <a:rPr lang="en-US" sz="1600" dirty="0">
                <a:cs typeface="Arial" panose="020B0604020202020204" pitchFamily="34" charset="0"/>
              </a:rPr>
              <a:t>Purchasing foods with minimal packaging, such as buying items in bulk.</a:t>
            </a:r>
          </a:p>
          <a:p>
            <a:pPr marL="171450" indent="-171450">
              <a:buFont typeface="Arial" panose="020B0604020202020204" pitchFamily="34" charset="0"/>
              <a:buChar char="•"/>
              <a:defRPr/>
            </a:pPr>
            <a:r>
              <a:rPr lang="en-US" sz="1600" dirty="0">
                <a:cs typeface="Arial" panose="020B0604020202020204" pitchFamily="34" charset="0"/>
              </a:rPr>
              <a:t>Buying foods that are in season and shopping locally when possible. One example would be buying produce from a farmers market.</a:t>
            </a:r>
          </a:p>
          <a:p>
            <a:pPr marL="171450" indent="-171450">
              <a:buFont typeface="Arial" panose="020B0604020202020204" pitchFamily="34" charset="0"/>
              <a:buChar char="•"/>
              <a:defRPr/>
            </a:pPr>
            <a:r>
              <a:rPr lang="en-US" sz="1600" dirty="0">
                <a:cs typeface="Arial" panose="020B0604020202020204" pitchFamily="34" charset="0"/>
              </a:rPr>
              <a:t>You can also consider growing food at home by starting a garden in a container or backyard.</a:t>
            </a:r>
            <a:endParaRPr lang="en-US" sz="1600" dirty="0"/>
          </a:p>
          <a:p>
            <a:pPr fontAlgn="auto">
              <a:spcBef>
                <a:spcPts val="0"/>
              </a:spcBef>
              <a:spcAft>
                <a:spcPts val="0"/>
              </a:spcAft>
            </a:pPr>
            <a:endParaRPr lang="en-US" dirty="0"/>
          </a:p>
        </p:txBody>
      </p:sp>
    </p:spTree>
    <p:extLst>
      <p:ext uri="{BB962C8B-B14F-4D97-AF65-F5344CB8AC3E}">
        <p14:creationId xmlns:p14="http://schemas.microsoft.com/office/powerpoint/2010/main" val="3359831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Another way to </a:t>
            </a:r>
            <a:r>
              <a:rPr lang="en-US" i="1" dirty="0"/>
              <a:t>Fuel for the Future</a:t>
            </a:r>
            <a:r>
              <a:rPr lang="en-US" dirty="0"/>
              <a:t> is to see a registered dietitian nutritionist, also known as an RDN.</a:t>
            </a:r>
          </a:p>
          <a:p>
            <a:endParaRPr lang="en-US" dirty="0"/>
          </a:p>
          <a:p>
            <a:r>
              <a:rPr lang="en-US" dirty="0"/>
              <a:t>RDNs are </a:t>
            </a:r>
            <a:r>
              <a:rPr lang="en-US" i="1" dirty="0"/>
              <a:t>the </a:t>
            </a:r>
            <a:r>
              <a:rPr lang="en-US" dirty="0"/>
              <a:t>nutrition experts and can provide sound, easy-to-follow personalized nutrition advice.</a:t>
            </a:r>
          </a:p>
          <a:p>
            <a:endParaRPr lang="en-US" dirty="0"/>
          </a:p>
          <a:p>
            <a:pPr marR="0" lvl="0">
              <a:lnSpc>
                <a:spcPct val="107000"/>
              </a:lnSpc>
              <a:spcBef>
                <a:spcPts val="0"/>
              </a:spcBef>
              <a:spcAft>
                <a:spcPts val="0"/>
              </a:spcAft>
            </a:pPr>
            <a:r>
              <a:rPr lang="en-US" dirty="0"/>
              <a:t>Ask your doctor for a referral to an RDN, then find an RDN who specializes in your unique needs.</a:t>
            </a:r>
          </a:p>
          <a:p>
            <a:pPr marL="342900" marR="0" lvl="0" indent="-342900">
              <a:lnSpc>
                <a:spcPct val="107000"/>
              </a:lnSpc>
              <a:spcBef>
                <a:spcPts val="0"/>
              </a:spcBef>
              <a:spcAft>
                <a:spcPts val="0"/>
              </a:spcAft>
              <a:buFont typeface="Symbol" panose="05050102010706020507" pitchFamily="18" charset="2"/>
              <a:buChar char=""/>
            </a:pPr>
            <a:endParaRPr lang="en-US" dirty="0"/>
          </a:p>
          <a:p>
            <a:pPr marR="0" lvl="0">
              <a:lnSpc>
                <a:spcPct val="107000"/>
              </a:lnSpc>
              <a:spcBef>
                <a:spcPts val="0"/>
              </a:spcBef>
              <a:spcAft>
                <a:spcPts val="0"/>
              </a:spcAft>
            </a:pPr>
            <a:r>
              <a:rPr lang="en-US" dirty="0"/>
              <a:t>By seeing an RDN, you can learn how nutrient needs may change with age and receive personalized nutrition information to meet your health goals. </a:t>
            </a:r>
          </a:p>
          <a:p>
            <a:pPr marL="342900" marR="0" lvl="0" indent="-342900">
              <a:lnSpc>
                <a:spcPct val="107000"/>
              </a:lnSpc>
              <a:spcBef>
                <a:spcPts val="0"/>
              </a:spcBef>
              <a:spcAft>
                <a:spcPts val="800"/>
              </a:spcAft>
              <a:buFont typeface="Symbol" panose="05050102010706020507" pitchFamily="18" charset="2"/>
              <a:buChar char=""/>
            </a:pPr>
            <a:endParaRPr lang="en-US" dirty="0"/>
          </a:p>
          <a:p>
            <a:pPr marL="342900" marR="0" lvl="0" indent="-342900">
              <a:lnSpc>
                <a:spcPct val="107000"/>
              </a:lnSpc>
              <a:spcBef>
                <a:spcPts val="0"/>
              </a:spcBef>
              <a:spcAft>
                <a:spcPts val="800"/>
              </a:spcAft>
              <a:buFont typeface="Symbol" panose="05050102010706020507" pitchFamily="18" charset="2"/>
              <a:buChar char=""/>
            </a:pPr>
            <a:endParaRPr lang="en-US" dirty="0"/>
          </a:p>
          <a:p>
            <a:pPr marL="342900" marR="0" lvl="0" indent="-342900">
              <a:lnSpc>
                <a:spcPct val="107000"/>
              </a:lnSpc>
              <a:spcBef>
                <a:spcPts val="0"/>
              </a:spcBef>
              <a:spcAft>
                <a:spcPts val="800"/>
              </a:spcAft>
              <a:buFont typeface="Symbol" panose="05050102010706020507" pitchFamily="18" charset="2"/>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9</a:t>
            </a:fld>
            <a:endParaRPr lang="en-US" dirty="0"/>
          </a:p>
        </p:txBody>
      </p:sp>
    </p:spTree>
    <p:extLst>
      <p:ext uri="{BB962C8B-B14F-4D97-AF65-F5344CB8AC3E}">
        <p14:creationId xmlns:p14="http://schemas.microsoft.com/office/powerpoint/2010/main" val="30674779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24" name="Text Placeholder 23"/>
          <p:cNvSpPr>
            <a:spLocks noGrp="1"/>
          </p:cNvSpPr>
          <p:nvPr>
            <p:ph type="body" sz="quarter" idx="12" hasCustomPrompt="1"/>
          </p:nvPr>
        </p:nvSpPr>
        <p:spPr>
          <a:xfrm>
            <a:off x="1100911" y="2667000"/>
            <a:ext cx="5918200" cy="3505199"/>
          </a:xfrm>
          <a:prstGeom prst="rect">
            <a:avLst/>
          </a:prstGeom>
        </p:spPr>
        <p:txBody>
          <a:bodyPr/>
          <a:lstStyle>
            <a:lvl1pPr marL="0" indent="0">
              <a:defRPr sz="2700">
                <a:solidFill>
                  <a:srgbClr val="717171"/>
                </a:solidFill>
                <a:latin typeface="+mn-lt"/>
              </a:defRPr>
            </a:lvl1pPr>
          </a:lstStyle>
          <a:p>
            <a:pPr lvl="0"/>
            <a:r>
              <a:rPr lang="en-US" dirty="0"/>
              <a:t>Click to edit text</a:t>
            </a:r>
          </a:p>
        </p:txBody>
      </p:sp>
      <p:sp>
        <p:nvSpPr>
          <p:cNvPr id="12" name="Text Placeholder 11"/>
          <p:cNvSpPr>
            <a:spLocks noGrp="1"/>
          </p:cNvSpPr>
          <p:nvPr>
            <p:ph type="body" sz="quarter" idx="13" hasCustomPrompt="1"/>
          </p:nvPr>
        </p:nvSpPr>
        <p:spPr>
          <a:xfrm>
            <a:off x="1100911" y="1981200"/>
            <a:ext cx="6502400" cy="609600"/>
          </a:xfrm>
          <a:prstGeom prst="rect">
            <a:avLst/>
          </a:prstGeom>
        </p:spPr>
        <p:txBody>
          <a:bodyPr/>
          <a:lstStyle>
            <a:lvl1pPr>
              <a:defRPr sz="3000" b="0">
                <a:latin typeface="+mn-lt"/>
              </a:defRPr>
            </a:lvl1pPr>
          </a:lstStyle>
          <a:p>
            <a:pPr lvl="0"/>
            <a:r>
              <a:rPr lang="en-US" dirty="0"/>
              <a:t>Click to edit text</a:t>
            </a:r>
          </a:p>
        </p:txBody>
      </p:sp>
      <p:pic>
        <p:nvPicPr>
          <p:cNvPr id="5" name="Picture 4">
            <a:extLst>
              <a:ext uri="{FF2B5EF4-FFF2-40B4-BE49-F238E27FC236}">
                <a16:creationId xmlns:a16="http://schemas.microsoft.com/office/drawing/2014/main" id="{20B9EA9F-12C8-5048-8DB4-ED4C72A0E4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5835"/>
          <a:stretch/>
        </p:blipFill>
        <p:spPr>
          <a:xfrm>
            <a:off x="7603311" y="2819400"/>
            <a:ext cx="4520690" cy="3352799"/>
          </a:xfrm>
          <a:prstGeom prst="rect">
            <a:avLst/>
          </a:prstGeom>
        </p:spPr>
      </p:pic>
    </p:spTree>
    <p:extLst>
      <p:ext uri="{BB962C8B-B14F-4D97-AF65-F5344CB8AC3E}">
        <p14:creationId xmlns:p14="http://schemas.microsoft.com/office/powerpoint/2010/main" val="3051567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4" name="Picture 13" descr="IMG_8045.jpg"/>
          <p:cNvPicPr>
            <a:picLocks noChangeAspect="1"/>
          </p:cNvPicPr>
          <p:nvPr userDrawn="1"/>
        </p:nvPicPr>
        <p:blipFill>
          <a:blip r:embed="rId2" cstate="print"/>
          <a:srcRect l="10000" t="4444" r="10000" b="8889"/>
          <a:stretch>
            <a:fillRect/>
          </a:stretch>
        </p:blipFill>
        <p:spPr>
          <a:xfrm>
            <a:off x="8788152" y="1219205"/>
            <a:ext cx="3099048" cy="5035953"/>
          </a:xfrm>
          <a:prstGeom prst="rect">
            <a:avLst/>
          </a:prstGeom>
        </p:spPr>
      </p:pic>
      <p:sp>
        <p:nvSpPr>
          <p:cNvPr id="16" name="Text Placeholder 23">
            <a:extLst>
              <a:ext uri="{FF2B5EF4-FFF2-40B4-BE49-F238E27FC236}">
                <a16:creationId xmlns:a16="http://schemas.microsoft.com/office/drawing/2014/main" id="{3892633A-77CE-D041-8D3A-C1EBF0E32D88}"/>
              </a:ext>
            </a:extLst>
          </p:cNvPr>
          <p:cNvSpPr>
            <a:spLocks noGrp="1"/>
          </p:cNvSpPr>
          <p:nvPr>
            <p:ph type="body" sz="quarter" idx="12" hasCustomPrompt="1"/>
          </p:nvPr>
        </p:nvSpPr>
        <p:spPr>
          <a:xfrm>
            <a:off x="1100911" y="2667000"/>
            <a:ext cx="5918200" cy="3505199"/>
          </a:xfrm>
          <a:prstGeom prst="rect">
            <a:avLst/>
          </a:prstGeom>
        </p:spPr>
        <p:txBody>
          <a:bodyPr/>
          <a:lstStyle>
            <a:lvl1pPr marL="0" indent="0">
              <a:defRPr sz="2700">
                <a:solidFill>
                  <a:srgbClr val="717171"/>
                </a:solidFill>
                <a:latin typeface="+mn-lt"/>
              </a:defRPr>
            </a:lvl1pPr>
          </a:lstStyle>
          <a:p>
            <a:pPr lvl="0"/>
            <a:r>
              <a:rPr lang="en-US" dirty="0"/>
              <a:t>Click to edit text</a:t>
            </a:r>
          </a:p>
        </p:txBody>
      </p:sp>
      <p:sp>
        <p:nvSpPr>
          <p:cNvPr id="17" name="Text Placeholder 11">
            <a:extLst>
              <a:ext uri="{FF2B5EF4-FFF2-40B4-BE49-F238E27FC236}">
                <a16:creationId xmlns:a16="http://schemas.microsoft.com/office/drawing/2014/main" id="{0DC568EC-C7EC-0048-9AAE-69B8F1B1A23A}"/>
              </a:ext>
            </a:extLst>
          </p:cNvPr>
          <p:cNvSpPr>
            <a:spLocks noGrp="1"/>
          </p:cNvSpPr>
          <p:nvPr>
            <p:ph type="body" sz="quarter" idx="13" hasCustomPrompt="1"/>
          </p:nvPr>
        </p:nvSpPr>
        <p:spPr>
          <a:xfrm>
            <a:off x="1100911" y="1981200"/>
            <a:ext cx="6502400" cy="609600"/>
          </a:xfrm>
          <a:prstGeom prst="rect">
            <a:avLst/>
          </a:prstGeom>
        </p:spPr>
        <p:txBody>
          <a:bodyPr/>
          <a:lstStyle>
            <a:lvl1pPr>
              <a:defRPr sz="3000" b="0">
                <a:latin typeface="+mn-lt"/>
              </a:defRPr>
            </a:lvl1pPr>
          </a:lstStyle>
          <a:p>
            <a:pPr lvl="0"/>
            <a:r>
              <a:rPr lang="en-US" dirty="0"/>
              <a:t>Click to edit text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sp>
        <p:nvSpPr>
          <p:cNvPr id="10" name="Text Placeholder 23">
            <a:extLst>
              <a:ext uri="{FF2B5EF4-FFF2-40B4-BE49-F238E27FC236}">
                <a16:creationId xmlns:a16="http://schemas.microsoft.com/office/drawing/2014/main" id="{DD13963A-0014-184D-8ADD-6E333AF35F06}"/>
              </a:ext>
            </a:extLst>
          </p:cNvPr>
          <p:cNvSpPr>
            <a:spLocks noGrp="1"/>
          </p:cNvSpPr>
          <p:nvPr>
            <p:ph type="body" sz="quarter" idx="12" hasCustomPrompt="1"/>
          </p:nvPr>
        </p:nvSpPr>
        <p:spPr>
          <a:xfrm>
            <a:off x="1100911" y="2667000"/>
            <a:ext cx="5918200" cy="3505199"/>
          </a:xfrm>
          <a:prstGeom prst="rect">
            <a:avLst/>
          </a:prstGeom>
        </p:spPr>
        <p:txBody>
          <a:bodyPr/>
          <a:lstStyle>
            <a:lvl1pPr marL="0" indent="0">
              <a:defRPr sz="2700">
                <a:solidFill>
                  <a:srgbClr val="717171"/>
                </a:solidFill>
                <a:latin typeface="+mn-lt"/>
              </a:defRPr>
            </a:lvl1pPr>
          </a:lstStyle>
          <a:p>
            <a:pPr lvl="0"/>
            <a:r>
              <a:rPr lang="en-US" dirty="0"/>
              <a:t>Click to edit text</a:t>
            </a:r>
          </a:p>
        </p:txBody>
      </p:sp>
      <p:sp>
        <p:nvSpPr>
          <p:cNvPr id="15" name="Text Placeholder 11">
            <a:extLst>
              <a:ext uri="{FF2B5EF4-FFF2-40B4-BE49-F238E27FC236}">
                <a16:creationId xmlns:a16="http://schemas.microsoft.com/office/drawing/2014/main" id="{E08E6158-6DEF-484F-A72E-45A8389E94B2}"/>
              </a:ext>
            </a:extLst>
          </p:cNvPr>
          <p:cNvSpPr>
            <a:spLocks noGrp="1"/>
          </p:cNvSpPr>
          <p:nvPr>
            <p:ph type="body" sz="quarter" idx="13" hasCustomPrompt="1"/>
          </p:nvPr>
        </p:nvSpPr>
        <p:spPr>
          <a:xfrm>
            <a:off x="1100911" y="1981200"/>
            <a:ext cx="6502400" cy="609600"/>
          </a:xfrm>
          <a:prstGeom prst="rect">
            <a:avLst/>
          </a:prstGeom>
        </p:spPr>
        <p:txBody>
          <a:bodyPr/>
          <a:lstStyle>
            <a:lvl1pPr>
              <a:defRPr sz="3000" b="0">
                <a:latin typeface="+mn-lt"/>
              </a:defRPr>
            </a:lvl1pPr>
          </a:lstStyle>
          <a:p>
            <a:pPr lvl="0"/>
            <a:r>
              <a:rPr lang="en-US" dirty="0"/>
              <a:t>Click to edit text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304800" y="2286000"/>
            <a:ext cx="11582400" cy="762000"/>
          </a:xfrm>
          <a:prstGeom prst="rect">
            <a:avLst/>
          </a:prstGeom>
        </p:spPr>
        <p:txBody>
          <a:bodyPr/>
          <a:lstStyle>
            <a:lvl1pPr>
              <a:defRPr sz="4400">
                <a:latin typeface="+mj-lt"/>
              </a:defRPr>
            </a:lvl1pPr>
          </a:lstStyle>
          <a:p>
            <a:pPr lvl="0"/>
            <a:r>
              <a:rPr lang="en-US" dirty="0"/>
              <a:t>Click to edit text</a:t>
            </a:r>
          </a:p>
        </p:txBody>
      </p:sp>
      <p:sp>
        <p:nvSpPr>
          <p:cNvPr id="11" name="Text Placeholder 10"/>
          <p:cNvSpPr>
            <a:spLocks noGrp="1"/>
          </p:cNvSpPr>
          <p:nvPr>
            <p:ph type="body" sz="quarter" idx="12" hasCustomPrompt="1"/>
          </p:nvPr>
        </p:nvSpPr>
        <p:spPr>
          <a:xfrm>
            <a:off x="304800" y="3200400"/>
            <a:ext cx="11582400" cy="762000"/>
          </a:xfrm>
          <a:prstGeom prst="rect">
            <a:avLst/>
          </a:prstGeom>
        </p:spPr>
        <p:txBody>
          <a:bodyPr/>
          <a:lstStyle>
            <a:lvl1pPr>
              <a:defRPr sz="3500">
                <a:solidFill>
                  <a:srgbClr val="717171"/>
                </a:solidFill>
                <a:latin typeface="+mn-lt"/>
              </a:defRPr>
            </a:lvl1pPr>
          </a:lstStyle>
          <a:p>
            <a:pPr lvl="0"/>
            <a:r>
              <a:rPr lang="en-US" dirty="0"/>
              <a:t>Click to edit text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al Title">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609600" y="2057400"/>
            <a:ext cx="10769600" cy="685800"/>
          </a:xfrm>
          <a:prstGeom prst="rect">
            <a:avLst/>
          </a:prstGeom>
        </p:spPr>
        <p:txBody>
          <a:bodyPr/>
          <a:lstStyle>
            <a:lvl1pPr algn="ctr">
              <a:defRPr sz="3600">
                <a:solidFill>
                  <a:srgbClr val="39683E"/>
                </a:solidFill>
                <a:latin typeface="+mn-lt"/>
              </a:defRPr>
            </a:lvl1pPr>
          </a:lstStyle>
          <a:p>
            <a:pPr lvl="0"/>
            <a:r>
              <a:rPr lang="en-US" dirty="0"/>
              <a:t>Click to edit text</a:t>
            </a:r>
          </a:p>
        </p:txBody>
      </p:sp>
      <p:sp>
        <p:nvSpPr>
          <p:cNvPr id="8" name="Text Placeholder 7"/>
          <p:cNvSpPr>
            <a:spLocks noGrp="1"/>
          </p:cNvSpPr>
          <p:nvPr>
            <p:ph type="body" sz="quarter" idx="13" hasCustomPrompt="1"/>
          </p:nvPr>
        </p:nvSpPr>
        <p:spPr>
          <a:xfrm>
            <a:off x="609600" y="2971800"/>
            <a:ext cx="10769600" cy="609600"/>
          </a:xfrm>
          <a:prstGeom prst="rect">
            <a:avLst/>
          </a:prstGeom>
        </p:spPr>
        <p:txBody>
          <a:bodyPr/>
          <a:lstStyle>
            <a:lvl1pPr algn="ctr">
              <a:defRPr sz="2800">
                <a:solidFill>
                  <a:srgbClr val="717171"/>
                </a:solidFill>
                <a:latin typeface="+mn-lt"/>
              </a:defRPr>
            </a:lvl1pPr>
          </a:lstStyle>
          <a:p>
            <a:pPr lvl="0"/>
            <a:r>
              <a:rPr lang="en-US" dirty="0"/>
              <a:t>Click to edit text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457200" y="2209800"/>
            <a:ext cx="11430000" cy="3962400"/>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text styles</a:t>
            </a:r>
          </a:p>
          <a:p>
            <a:pPr lvl="1"/>
            <a:r>
              <a:rPr lang="en-US" dirty="0"/>
              <a:t>First-level bullet</a:t>
            </a:r>
          </a:p>
          <a:p>
            <a:pPr lvl="2"/>
            <a:r>
              <a:rPr lang="en-US" dirty="0"/>
              <a:t>Second-level bullet</a:t>
            </a:r>
          </a:p>
          <a:p>
            <a:pPr lvl="3"/>
            <a:r>
              <a:rPr lang="en-US" dirty="0"/>
              <a:t>Third-level bullet</a:t>
            </a:r>
          </a:p>
          <a:p>
            <a:pPr lvl="4"/>
            <a:r>
              <a:rPr lang="en-US" dirty="0"/>
              <a:t>Fourth-level bullet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2" hasCustomPrompt="1"/>
          </p:nvPr>
        </p:nvSpPr>
        <p:spPr>
          <a:xfrm>
            <a:off x="2514600" y="1143000"/>
            <a:ext cx="9220200" cy="4953000"/>
          </a:xfrm>
          <a:prstGeom prst="rect">
            <a:avLst/>
          </a:prstGeom>
        </p:spPr>
        <p:txBody>
          <a:bodyPr/>
          <a:lstStyle>
            <a:lvl1pPr>
              <a:defRPr sz="1600"/>
            </a:lvl1pPr>
          </a:lstStyle>
          <a:p>
            <a:pPr lvl="0"/>
            <a:r>
              <a:rPr lang="en-US" dirty="0"/>
              <a:t>object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533400" y="1905000"/>
            <a:ext cx="6375400" cy="4267200"/>
          </a:xfrm>
          <a:prstGeom prst="rect">
            <a:avLst/>
          </a:prstGeom>
        </p:spPr>
        <p:txBody>
          <a:bodyPr/>
          <a:lstStyle>
            <a:lvl1pPr>
              <a:defRPr sz="1200">
                <a:latin typeface="+mj-lt"/>
              </a:defRPr>
            </a:lvl1pPr>
          </a:lstStyle>
          <a:p>
            <a:pPr lvl="0"/>
            <a:r>
              <a:rPr lang="en-US" noProof="0" dirty="0"/>
              <a:t>Click icon to add picture</a:t>
            </a:r>
          </a:p>
        </p:txBody>
      </p:sp>
      <p:sp>
        <p:nvSpPr>
          <p:cNvPr id="8" name="Text Placeholder 7"/>
          <p:cNvSpPr>
            <a:spLocks noGrp="1"/>
          </p:cNvSpPr>
          <p:nvPr>
            <p:ph type="body" sz="quarter" idx="13" hasCustomPrompt="1"/>
          </p:nvPr>
        </p:nvSpPr>
        <p:spPr>
          <a:xfrm>
            <a:off x="7315200" y="1905000"/>
            <a:ext cx="4470400" cy="609600"/>
          </a:xfrm>
          <a:prstGeom prst="rect">
            <a:avLst/>
          </a:prstGeom>
        </p:spPr>
        <p:txBody>
          <a:bodyPr/>
          <a:lstStyle>
            <a:lvl1pPr marL="0" indent="0" algn="ctr">
              <a:defRPr sz="2800">
                <a:solidFill>
                  <a:srgbClr val="39683E"/>
                </a:solidFill>
                <a:latin typeface="+mn-lt"/>
              </a:defRPr>
            </a:lvl1pPr>
            <a:lvl2pPr>
              <a:defRPr sz="1800"/>
            </a:lvl2pPr>
          </a:lstStyle>
          <a:p>
            <a:pPr lvl="0"/>
            <a:r>
              <a:rPr lang="en-US" dirty="0"/>
              <a:t>Click to edit text</a:t>
            </a:r>
          </a:p>
        </p:txBody>
      </p:sp>
      <p:sp>
        <p:nvSpPr>
          <p:cNvPr id="10" name="Text Placeholder 9"/>
          <p:cNvSpPr>
            <a:spLocks noGrp="1"/>
          </p:cNvSpPr>
          <p:nvPr>
            <p:ph type="body" sz="quarter" idx="14" hasCustomPrompt="1"/>
          </p:nvPr>
        </p:nvSpPr>
        <p:spPr>
          <a:xfrm>
            <a:off x="7315200" y="2895600"/>
            <a:ext cx="4470400" cy="2362200"/>
          </a:xfrm>
          <a:prstGeom prst="rect">
            <a:avLst/>
          </a:prstGeom>
        </p:spPr>
        <p:txBody>
          <a:bodyPr/>
          <a:lstStyle>
            <a:lvl1pPr marL="342900" indent="-342900">
              <a:buFont typeface="Arial" panose="020B0604020202020204" pitchFamily="34" charset="0"/>
              <a:buChar char="•"/>
              <a:defRPr sz="2000">
                <a:solidFill>
                  <a:srgbClr val="717171"/>
                </a:solidFill>
                <a:latin typeface="+mn-lt"/>
              </a:defRPr>
            </a:lvl1pPr>
          </a:lstStyle>
          <a:p>
            <a:pPr lvl="0"/>
            <a:r>
              <a:rPr lang="en-US" dirty="0"/>
              <a:t>Click to edit text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Images w/ Titl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711200" y="2286000"/>
            <a:ext cx="5080000" cy="3505200"/>
          </a:xfrm>
          <a:prstGeom prst="rect">
            <a:avLst/>
          </a:prstGeom>
        </p:spPr>
        <p:txBody>
          <a:bodyPr/>
          <a:lstStyle>
            <a:lvl1pPr>
              <a:defRPr sz="1200"/>
            </a:lvl1pPr>
          </a:lstStyle>
          <a:p>
            <a:pPr lvl="0"/>
            <a:r>
              <a:rPr lang="en-US" noProof="0" dirty="0"/>
              <a:t>Click icon to add picture</a:t>
            </a:r>
          </a:p>
        </p:txBody>
      </p:sp>
      <p:sp>
        <p:nvSpPr>
          <p:cNvPr id="7" name="Picture Placeholder 5"/>
          <p:cNvSpPr>
            <a:spLocks noGrp="1"/>
          </p:cNvSpPr>
          <p:nvPr>
            <p:ph type="pic" sz="quarter" idx="13"/>
          </p:nvPr>
        </p:nvSpPr>
        <p:spPr>
          <a:xfrm>
            <a:off x="6400800" y="2286000"/>
            <a:ext cx="5080000" cy="3505200"/>
          </a:xfrm>
          <a:prstGeom prst="rect">
            <a:avLst/>
          </a:prstGeom>
        </p:spPr>
        <p:txBody>
          <a:bodyPr/>
          <a:lstStyle>
            <a:lvl1pPr>
              <a:defRPr sz="1200"/>
            </a:lvl1pPr>
          </a:lstStyle>
          <a:p>
            <a:pPr lvl="0"/>
            <a:r>
              <a:rPr lang="en-US" noProof="0" dirty="0"/>
              <a:t>Click icon to add picture</a:t>
            </a:r>
          </a:p>
        </p:txBody>
      </p:sp>
      <p:sp>
        <p:nvSpPr>
          <p:cNvPr id="9" name="Text Placeholder 8"/>
          <p:cNvSpPr>
            <a:spLocks noGrp="1"/>
          </p:cNvSpPr>
          <p:nvPr>
            <p:ph type="body" sz="quarter" idx="14"/>
          </p:nvPr>
        </p:nvSpPr>
        <p:spPr>
          <a:xfrm>
            <a:off x="1701800" y="1714500"/>
            <a:ext cx="2895600" cy="457200"/>
          </a:xfrm>
          <a:prstGeom prst="rect">
            <a:avLst/>
          </a:prstGeom>
        </p:spPr>
        <p:txBody>
          <a:bodyPr/>
          <a:lstStyle>
            <a:lvl1pPr algn="ctr">
              <a:defRPr sz="2500">
                <a:solidFill>
                  <a:srgbClr val="717171"/>
                </a:solidFill>
                <a:latin typeface="+mn-lt"/>
              </a:defRPr>
            </a:lvl1pPr>
          </a:lstStyle>
          <a:p>
            <a:pPr lvl="0"/>
            <a:r>
              <a:rPr lang="en-US"/>
              <a:t>Click to edit Master text styles</a:t>
            </a:r>
          </a:p>
        </p:txBody>
      </p:sp>
      <p:sp>
        <p:nvSpPr>
          <p:cNvPr id="12" name="Text Placeholder 8">
            <a:extLst>
              <a:ext uri="{FF2B5EF4-FFF2-40B4-BE49-F238E27FC236}">
                <a16:creationId xmlns:a16="http://schemas.microsoft.com/office/drawing/2014/main" id="{1E85881A-25F2-2B4F-9565-4634F88B74C3}"/>
              </a:ext>
            </a:extLst>
          </p:cNvPr>
          <p:cNvSpPr>
            <a:spLocks noGrp="1"/>
          </p:cNvSpPr>
          <p:nvPr>
            <p:ph type="body" sz="quarter" idx="18"/>
          </p:nvPr>
        </p:nvSpPr>
        <p:spPr>
          <a:xfrm>
            <a:off x="7493000" y="1640928"/>
            <a:ext cx="2895600" cy="457200"/>
          </a:xfrm>
          <a:prstGeom prst="rect">
            <a:avLst/>
          </a:prstGeom>
        </p:spPr>
        <p:txBody>
          <a:bodyPr/>
          <a:lstStyle>
            <a:lvl1pPr algn="ctr">
              <a:defRPr sz="2500">
                <a:solidFill>
                  <a:srgbClr val="717171"/>
                </a:solidFill>
                <a:latin typeface="+mn-lt"/>
              </a:defRPr>
            </a:lvl1pPr>
          </a:lstStyle>
          <a:p>
            <a:pPr lvl="0"/>
            <a:r>
              <a:rPr lang="en-US"/>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Image">
    <p:spTree>
      <p:nvGrpSpPr>
        <p:cNvPr id="1" name=""/>
        <p:cNvGrpSpPr/>
        <p:nvPr/>
      </p:nvGrpSpPr>
      <p:grpSpPr>
        <a:xfrm>
          <a:off x="0" y="0"/>
          <a:ext cx="0" cy="0"/>
          <a:chOff x="0" y="0"/>
          <a:chExt cx="0" cy="0"/>
        </a:xfrm>
      </p:grpSpPr>
      <p:sp>
        <p:nvSpPr>
          <p:cNvPr id="2" name="Title 1"/>
          <p:cNvSpPr>
            <a:spLocks noGrp="1"/>
          </p:cNvSpPr>
          <p:nvPr>
            <p:ph type="title"/>
          </p:nvPr>
        </p:nvSpPr>
        <p:spPr>
          <a:xfrm>
            <a:off x="3276600" y="1177611"/>
            <a:ext cx="5257800" cy="563562"/>
          </a:xfrm>
          <a:prstGeom prst="rect">
            <a:avLst/>
          </a:prstGeom>
        </p:spPr>
        <p:txBody>
          <a:bodyPr/>
          <a:lstStyle>
            <a:lvl1pPr algn="ctr">
              <a:defRPr>
                <a:latin typeface="+mn-lt"/>
              </a:defRPr>
            </a:lvl1pPr>
          </a:lstStyle>
          <a:p>
            <a:r>
              <a:rPr lang="en-US"/>
              <a:t>Click to edit Master title style</a:t>
            </a:r>
            <a:endParaRPr lang="en-US" dirty="0"/>
          </a:p>
        </p:txBody>
      </p:sp>
      <p:sp>
        <p:nvSpPr>
          <p:cNvPr id="9" name="Picture Placeholder 5">
            <a:extLst>
              <a:ext uri="{FF2B5EF4-FFF2-40B4-BE49-F238E27FC236}">
                <a16:creationId xmlns:a16="http://schemas.microsoft.com/office/drawing/2014/main" id="{E270F8FE-C1D2-EC4F-9465-1E71262A1E17}"/>
              </a:ext>
            </a:extLst>
          </p:cNvPr>
          <p:cNvSpPr>
            <a:spLocks noGrp="1"/>
          </p:cNvSpPr>
          <p:nvPr>
            <p:ph type="pic" sz="quarter" idx="12"/>
          </p:nvPr>
        </p:nvSpPr>
        <p:spPr>
          <a:xfrm>
            <a:off x="1066800" y="2438400"/>
            <a:ext cx="4648200" cy="3059592"/>
          </a:xfrm>
          <a:prstGeom prst="rect">
            <a:avLst/>
          </a:prstGeom>
        </p:spPr>
        <p:txBody>
          <a:bodyPr/>
          <a:lstStyle>
            <a:lvl1pPr>
              <a:defRPr sz="1400">
                <a:latin typeface="+mj-lt"/>
              </a:defRPr>
            </a:lvl1pPr>
          </a:lstStyle>
          <a:p>
            <a:pPr lvl="0"/>
            <a:r>
              <a:rPr lang="en-US" noProof="0" dirty="0"/>
              <a:t>Click icon to add picture</a:t>
            </a:r>
          </a:p>
        </p:txBody>
      </p:sp>
      <p:sp>
        <p:nvSpPr>
          <p:cNvPr id="10" name="Picture Placeholder 5">
            <a:extLst>
              <a:ext uri="{FF2B5EF4-FFF2-40B4-BE49-F238E27FC236}">
                <a16:creationId xmlns:a16="http://schemas.microsoft.com/office/drawing/2014/main" id="{BC20B60E-C6BF-C642-9B81-003267B65EA2}"/>
              </a:ext>
            </a:extLst>
          </p:cNvPr>
          <p:cNvSpPr>
            <a:spLocks noGrp="1"/>
          </p:cNvSpPr>
          <p:nvPr>
            <p:ph type="pic" sz="quarter" idx="18"/>
          </p:nvPr>
        </p:nvSpPr>
        <p:spPr>
          <a:xfrm>
            <a:off x="6222122" y="2438400"/>
            <a:ext cx="4648200" cy="3059592"/>
          </a:xfrm>
          <a:prstGeom prst="rect">
            <a:avLst/>
          </a:prstGeom>
        </p:spPr>
        <p:txBody>
          <a:bodyPr/>
          <a:lstStyle>
            <a:lvl1pPr>
              <a:defRPr sz="1400">
                <a:latin typeface="+mj-lt"/>
              </a:defRPr>
            </a:lvl1pPr>
          </a:lstStyle>
          <a:p>
            <a:pPr lvl="0"/>
            <a:r>
              <a:rPr lang="en-US" noProof="0" dirty="0"/>
              <a:t>Click icon to add picture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Imag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2895600" y="1266497"/>
            <a:ext cx="3508701" cy="2309538"/>
          </a:xfrm>
          <a:prstGeom prst="rect">
            <a:avLst/>
          </a:prstGeom>
        </p:spPr>
        <p:txBody>
          <a:bodyPr/>
          <a:lstStyle/>
          <a:p>
            <a:pPr lvl="0"/>
            <a:r>
              <a:rPr lang="en-US" noProof="0" dirty="0"/>
              <a:t>Click icon to add picture</a:t>
            </a:r>
          </a:p>
        </p:txBody>
      </p:sp>
      <p:sp>
        <p:nvSpPr>
          <p:cNvPr id="14" name="Picture Placeholder 5">
            <a:extLst>
              <a:ext uri="{FF2B5EF4-FFF2-40B4-BE49-F238E27FC236}">
                <a16:creationId xmlns:a16="http://schemas.microsoft.com/office/drawing/2014/main" id="{66A57890-B748-4746-A28C-8986A2BF4E34}"/>
              </a:ext>
            </a:extLst>
          </p:cNvPr>
          <p:cNvSpPr>
            <a:spLocks noGrp="1"/>
          </p:cNvSpPr>
          <p:nvPr>
            <p:ph type="pic" sz="quarter" idx="18"/>
          </p:nvPr>
        </p:nvSpPr>
        <p:spPr>
          <a:xfrm>
            <a:off x="6709101" y="1266497"/>
            <a:ext cx="3508701" cy="2309538"/>
          </a:xfrm>
          <a:prstGeom prst="rect">
            <a:avLst/>
          </a:prstGeom>
        </p:spPr>
        <p:txBody>
          <a:bodyPr/>
          <a:lstStyle/>
          <a:p>
            <a:pPr lvl="0"/>
            <a:r>
              <a:rPr lang="en-US" noProof="0" dirty="0"/>
              <a:t>Click icon to add picture</a:t>
            </a:r>
          </a:p>
        </p:txBody>
      </p:sp>
      <p:sp>
        <p:nvSpPr>
          <p:cNvPr id="15" name="Picture Placeholder 5">
            <a:extLst>
              <a:ext uri="{FF2B5EF4-FFF2-40B4-BE49-F238E27FC236}">
                <a16:creationId xmlns:a16="http://schemas.microsoft.com/office/drawing/2014/main" id="{121BD782-1A7B-9748-939B-3B93D8FC9FCE}"/>
              </a:ext>
            </a:extLst>
          </p:cNvPr>
          <p:cNvSpPr>
            <a:spLocks noGrp="1"/>
          </p:cNvSpPr>
          <p:nvPr>
            <p:ph type="pic" sz="quarter" idx="19"/>
          </p:nvPr>
        </p:nvSpPr>
        <p:spPr>
          <a:xfrm>
            <a:off x="2895600" y="3810000"/>
            <a:ext cx="3508701" cy="2309538"/>
          </a:xfrm>
          <a:prstGeom prst="rect">
            <a:avLst/>
          </a:prstGeom>
        </p:spPr>
        <p:txBody>
          <a:bodyPr/>
          <a:lstStyle/>
          <a:p>
            <a:pPr lvl="0"/>
            <a:r>
              <a:rPr lang="en-US" noProof="0" dirty="0"/>
              <a:t>Click icon to add picture</a:t>
            </a:r>
          </a:p>
        </p:txBody>
      </p:sp>
      <p:sp>
        <p:nvSpPr>
          <p:cNvPr id="16" name="Picture Placeholder 5">
            <a:extLst>
              <a:ext uri="{FF2B5EF4-FFF2-40B4-BE49-F238E27FC236}">
                <a16:creationId xmlns:a16="http://schemas.microsoft.com/office/drawing/2014/main" id="{F5B141D7-D8E2-2B4D-86B3-D41325AA028B}"/>
              </a:ext>
            </a:extLst>
          </p:cNvPr>
          <p:cNvSpPr>
            <a:spLocks noGrp="1"/>
          </p:cNvSpPr>
          <p:nvPr>
            <p:ph type="pic" sz="quarter" idx="20"/>
          </p:nvPr>
        </p:nvSpPr>
        <p:spPr>
          <a:xfrm>
            <a:off x="6709101" y="3810000"/>
            <a:ext cx="3508701" cy="2309538"/>
          </a:xfrm>
          <a:prstGeom prst="rect">
            <a:avLst/>
          </a:prstGeom>
        </p:spPr>
        <p:txBody>
          <a:bodyPr/>
          <a:lstStyle/>
          <a:p>
            <a:pPr lvl="0"/>
            <a:r>
              <a:rPr lang="en-US" noProof="0" dirty="0"/>
              <a:t>Click icon to add picture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1">
    <p:spTree>
      <p:nvGrpSpPr>
        <p:cNvPr id="1" name=""/>
        <p:cNvGrpSpPr/>
        <p:nvPr/>
      </p:nvGrpSpPr>
      <p:grpSpPr>
        <a:xfrm>
          <a:off x="0" y="0"/>
          <a:ext cx="0" cy="0"/>
          <a:chOff x="0" y="0"/>
          <a:chExt cx="0" cy="0"/>
        </a:xfrm>
      </p:grpSpPr>
      <p:sp>
        <p:nvSpPr>
          <p:cNvPr id="24" name="Text Placeholder 23"/>
          <p:cNvSpPr>
            <a:spLocks noGrp="1"/>
          </p:cNvSpPr>
          <p:nvPr>
            <p:ph type="body" sz="quarter" idx="12" hasCustomPrompt="1"/>
          </p:nvPr>
        </p:nvSpPr>
        <p:spPr>
          <a:xfrm>
            <a:off x="1100911" y="2667000"/>
            <a:ext cx="5918200" cy="3505199"/>
          </a:xfrm>
          <a:prstGeom prst="rect">
            <a:avLst/>
          </a:prstGeom>
        </p:spPr>
        <p:txBody>
          <a:bodyPr/>
          <a:lstStyle>
            <a:lvl1pPr marL="0" indent="0">
              <a:defRPr sz="2700">
                <a:solidFill>
                  <a:srgbClr val="717171"/>
                </a:solidFill>
                <a:latin typeface="+mn-lt"/>
              </a:defRPr>
            </a:lvl1pPr>
          </a:lstStyle>
          <a:p>
            <a:pPr lvl="0"/>
            <a:r>
              <a:rPr lang="en-US" dirty="0"/>
              <a:t>Click to edit text</a:t>
            </a:r>
          </a:p>
        </p:txBody>
      </p:sp>
      <p:sp>
        <p:nvSpPr>
          <p:cNvPr id="12" name="Text Placeholder 11"/>
          <p:cNvSpPr>
            <a:spLocks noGrp="1"/>
          </p:cNvSpPr>
          <p:nvPr>
            <p:ph type="body" sz="quarter" idx="13" hasCustomPrompt="1"/>
          </p:nvPr>
        </p:nvSpPr>
        <p:spPr>
          <a:xfrm>
            <a:off x="1100911" y="1981200"/>
            <a:ext cx="6502400" cy="609600"/>
          </a:xfrm>
          <a:prstGeom prst="rect">
            <a:avLst/>
          </a:prstGeom>
        </p:spPr>
        <p:txBody>
          <a:bodyPr/>
          <a:lstStyle>
            <a:lvl1pPr>
              <a:defRPr sz="3000" b="0">
                <a:latin typeface="+mn-lt"/>
              </a:defRPr>
            </a:lvl1pPr>
          </a:lstStyle>
          <a:p>
            <a:pPr lvl="0"/>
            <a:r>
              <a:rPr lang="en-US" dirty="0"/>
              <a:t>Click to edit text</a:t>
            </a:r>
          </a:p>
        </p:txBody>
      </p:sp>
      <p:pic>
        <p:nvPicPr>
          <p:cNvPr id="5" name="Picture 4">
            <a:extLst>
              <a:ext uri="{FF2B5EF4-FFF2-40B4-BE49-F238E27FC236}">
                <a16:creationId xmlns:a16="http://schemas.microsoft.com/office/drawing/2014/main" id="{EDB1BFAE-AAB5-EE4F-8B94-91E2ED1326F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31468" y="4038600"/>
            <a:ext cx="4879926" cy="2004254"/>
          </a:xfrm>
          <a:prstGeom prst="rect">
            <a:avLst/>
          </a:prstGeom>
        </p:spPr>
      </p:pic>
    </p:spTree>
    <p:extLst>
      <p:ext uri="{BB962C8B-B14F-4D97-AF65-F5344CB8AC3E}">
        <p14:creationId xmlns:p14="http://schemas.microsoft.com/office/powerpoint/2010/main" val="1928335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1">
    <p:spTree>
      <p:nvGrpSpPr>
        <p:cNvPr id="1" name=""/>
        <p:cNvGrpSpPr/>
        <p:nvPr/>
      </p:nvGrpSpPr>
      <p:grpSpPr>
        <a:xfrm>
          <a:off x="0" y="0"/>
          <a:ext cx="0" cy="0"/>
          <a:chOff x="0" y="0"/>
          <a:chExt cx="0" cy="0"/>
        </a:xfrm>
      </p:grpSpPr>
      <p:sp>
        <p:nvSpPr>
          <p:cNvPr id="24" name="Text Placeholder 23"/>
          <p:cNvSpPr>
            <a:spLocks noGrp="1"/>
          </p:cNvSpPr>
          <p:nvPr>
            <p:ph type="body" sz="quarter" idx="12" hasCustomPrompt="1"/>
          </p:nvPr>
        </p:nvSpPr>
        <p:spPr>
          <a:xfrm>
            <a:off x="1100911" y="2667000"/>
            <a:ext cx="5918200" cy="3505199"/>
          </a:xfrm>
          <a:prstGeom prst="rect">
            <a:avLst/>
          </a:prstGeom>
        </p:spPr>
        <p:txBody>
          <a:bodyPr/>
          <a:lstStyle>
            <a:lvl1pPr marL="0" indent="0">
              <a:defRPr sz="2700">
                <a:solidFill>
                  <a:srgbClr val="717171"/>
                </a:solidFill>
                <a:latin typeface="+mn-lt"/>
              </a:defRPr>
            </a:lvl1pPr>
          </a:lstStyle>
          <a:p>
            <a:pPr lvl="0"/>
            <a:r>
              <a:rPr lang="en-US" dirty="0"/>
              <a:t>Click to edit text</a:t>
            </a:r>
          </a:p>
        </p:txBody>
      </p:sp>
      <p:sp>
        <p:nvSpPr>
          <p:cNvPr id="12" name="Text Placeholder 11"/>
          <p:cNvSpPr>
            <a:spLocks noGrp="1"/>
          </p:cNvSpPr>
          <p:nvPr>
            <p:ph type="body" sz="quarter" idx="13" hasCustomPrompt="1"/>
          </p:nvPr>
        </p:nvSpPr>
        <p:spPr>
          <a:xfrm>
            <a:off x="1100911" y="1981200"/>
            <a:ext cx="6502400" cy="609600"/>
          </a:xfrm>
          <a:prstGeom prst="rect">
            <a:avLst/>
          </a:prstGeom>
        </p:spPr>
        <p:txBody>
          <a:bodyPr/>
          <a:lstStyle>
            <a:lvl1pPr>
              <a:defRPr sz="3000" b="0">
                <a:latin typeface="+mn-lt"/>
              </a:defRPr>
            </a:lvl1pPr>
          </a:lstStyle>
          <a:p>
            <a:pPr lvl="0"/>
            <a:r>
              <a:rPr lang="en-US" dirty="0"/>
              <a:t>Click to edit text</a:t>
            </a:r>
          </a:p>
        </p:txBody>
      </p:sp>
      <p:pic>
        <p:nvPicPr>
          <p:cNvPr id="4" name="Picture 3">
            <a:extLst>
              <a:ext uri="{FF2B5EF4-FFF2-40B4-BE49-F238E27FC236}">
                <a16:creationId xmlns:a16="http://schemas.microsoft.com/office/drawing/2014/main" id="{4F1D3585-7C28-B44E-9906-1C6522B6984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772400" y="3733800"/>
            <a:ext cx="3685017" cy="2346512"/>
          </a:xfrm>
          <a:prstGeom prst="rect">
            <a:avLst/>
          </a:prstGeom>
        </p:spPr>
      </p:pic>
    </p:spTree>
    <p:extLst>
      <p:ext uri="{BB962C8B-B14F-4D97-AF65-F5344CB8AC3E}">
        <p14:creationId xmlns:p14="http://schemas.microsoft.com/office/powerpoint/2010/main" val="46593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1">
    <p:spTree>
      <p:nvGrpSpPr>
        <p:cNvPr id="1" name=""/>
        <p:cNvGrpSpPr/>
        <p:nvPr/>
      </p:nvGrpSpPr>
      <p:grpSpPr>
        <a:xfrm>
          <a:off x="0" y="0"/>
          <a:ext cx="0" cy="0"/>
          <a:chOff x="0" y="0"/>
          <a:chExt cx="0" cy="0"/>
        </a:xfrm>
      </p:grpSpPr>
      <p:sp>
        <p:nvSpPr>
          <p:cNvPr id="24" name="Text Placeholder 23"/>
          <p:cNvSpPr>
            <a:spLocks noGrp="1"/>
          </p:cNvSpPr>
          <p:nvPr>
            <p:ph type="body" sz="quarter" idx="12" hasCustomPrompt="1"/>
          </p:nvPr>
        </p:nvSpPr>
        <p:spPr>
          <a:xfrm>
            <a:off x="1100911" y="2667000"/>
            <a:ext cx="5918200" cy="3505199"/>
          </a:xfrm>
          <a:prstGeom prst="rect">
            <a:avLst/>
          </a:prstGeom>
        </p:spPr>
        <p:txBody>
          <a:bodyPr/>
          <a:lstStyle>
            <a:lvl1pPr marL="0" indent="0">
              <a:defRPr sz="2700">
                <a:solidFill>
                  <a:srgbClr val="717171"/>
                </a:solidFill>
                <a:latin typeface="+mn-lt"/>
              </a:defRPr>
            </a:lvl1pPr>
          </a:lstStyle>
          <a:p>
            <a:pPr lvl="0"/>
            <a:r>
              <a:rPr lang="en-US" dirty="0"/>
              <a:t>Click to edit text</a:t>
            </a:r>
          </a:p>
        </p:txBody>
      </p:sp>
      <p:sp>
        <p:nvSpPr>
          <p:cNvPr id="12" name="Text Placeholder 11"/>
          <p:cNvSpPr>
            <a:spLocks noGrp="1"/>
          </p:cNvSpPr>
          <p:nvPr>
            <p:ph type="body" sz="quarter" idx="13" hasCustomPrompt="1"/>
          </p:nvPr>
        </p:nvSpPr>
        <p:spPr>
          <a:xfrm>
            <a:off x="1100911" y="1981200"/>
            <a:ext cx="6502400" cy="609600"/>
          </a:xfrm>
          <a:prstGeom prst="rect">
            <a:avLst/>
          </a:prstGeom>
        </p:spPr>
        <p:txBody>
          <a:bodyPr/>
          <a:lstStyle>
            <a:lvl1pPr>
              <a:defRPr sz="3000" b="0">
                <a:latin typeface="+mn-lt"/>
              </a:defRPr>
            </a:lvl1pPr>
          </a:lstStyle>
          <a:p>
            <a:pPr lvl="0"/>
            <a:r>
              <a:rPr lang="en-US" dirty="0"/>
              <a:t>Click to edit text</a:t>
            </a:r>
          </a:p>
        </p:txBody>
      </p:sp>
      <p:pic>
        <p:nvPicPr>
          <p:cNvPr id="5" name="Picture 4">
            <a:extLst>
              <a:ext uri="{FF2B5EF4-FFF2-40B4-BE49-F238E27FC236}">
                <a16:creationId xmlns:a16="http://schemas.microsoft.com/office/drawing/2014/main" id="{20472E88-6E74-9C4A-9596-027E8C7013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24800" y="3733800"/>
            <a:ext cx="3602634" cy="2323698"/>
          </a:xfrm>
          <a:prstGeom prst="rect">
            <a:avLst/>
          </a:prstGeom>
        </p:spPr>
      </p:pic>
    </p:spTree>
    <p:extLst>
      <p:ext uri="{BB962C8B-B14F-4D97-AF65-F5344CB8AC3E}">
        <p14:creationId xmlns:p14="http://schemas.microsoft.com/office/powerpoint/2010/main" val="2515265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1">
    <p:spTree>
      <p:nvGrpSpPr>
        <p:cNvPr id="1" name=""/>
        <p:cNvGrpSpPr/>
        <p:nvPr/>
      </p:nvGrpSpPr>
      <p:grpSpPr>
        <a:xfrm>
          <a:off x="0" y="0"/>
          <a:ext cx="0" cy="0"/>
          <a:chOff x="0" y="0"/>
          <a:chExt cx="0" cy="0"/>
        </a:xfrm>
      </p:grpSpPr>
      <p:sp>
        <p:nvSpPr>
          <p:cNvPr id="24" name="Text Placeholder 23"/>
          <p:cNvSpPr>
            <a:spLocks noGrp="1"/>
          </p:cNvSpPr>
          <p:nvPr>
            <p:ph type="body" sz="quarter" idx="12" hasCustomPrompt="1"/>
          </p:nvPr>
        </p:nvSpPr>
        <p:spPr>
          <a:xfrm>
            <a:off x="1100911" y="2667000"/>
            <a:ext cx="5918200" cy="3505199"/>
          </a:xfrm>
          <a:prstGeom prst="rect">
            <a:avLst/>
          </a:prstGeom>
        </p:spPr>
        <p:txBody>
          <a:bodyPr/>
          <a:lstStyle>
            <a:lvl1pPr marL="0" indent="0">
              <a:defRPr sz="2700">
                <a:solidFill>
                  <a:srgbClr val="717171"/>
                </a:solidFill>
                <a:latin typeface="+mn-lt"/>
              </a:defRPr>
            </a:lvl1pPr>
          </a:lstStyle>
          <a:p>
            <a:pPr lvl="0"/>
            <a:r>
              <a:rPr lang="en-US" dirty="0"/>
              <a:t>Click to edit text</a:t>
            </a:r>
          </a:p>
        </p:txBody>
      </p:sp>
      <p:sp>
        <p:nvSpPr>
          <p:cNvPr id="12" name="Text Placeholder 11"/>
          <p:cNvSpPr>
            <a:spLocks noGrp="1"/>
          </p:cNvSpPr>
          <p:nvPr>
            <p:ph type="body" sz="quarter" idx="13" hasCustomPrompt="1"/>
          </p:nvPr>
        </p:nvSpPr>
        <p:spPr>
          <a:xfrm>
            <a:off x="1100911" y="1981200"/>
            <a:ext cx="6502400" cy="609600"/>
          </a:xfrm>
          <a:prstGeom prst="rect">
            <a:avLst/>
          </a:prstGeom>
        </p:spPr>
        <p:txBody>
          <a:bodyPr/>
          <a:lstStyle>
            <a:lvl1pPr>
              <a:defRPr sz="3000" b="0">
                <a:latin typeface="+mn-lt"/>
              </a:defRPr>
            </a:lvl1pPr>
          </a:lstStyle>
          <a:p>
            <a:pPr lvl="0"/>
            <a:r>
              <a:rPr lang="en-US" dirty="0"/>
              <a:t>Click to edit text</a:t>
            </a:r>
          </a:p>
        </p:txBody>
      </p:sp>
      <p:pic>
        <p:nvPicPr>
          <p:cNvPr id="4" name="Picture 3">
            <a:extLst>
              <a:ext uri="{FF2B5EF4-FFF2-40B4-BE49-F238E27FC236}">
                <a16:creationId xmlns:a16="http://schemas.microsoft.com/office/drawing/2014/main" id="{3EBDAAD0-E956-B74B-B3EF-BE718CAFABD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610600" y="4191000"/>
            <a:ext cx="2540260" cy="1956157"/>
          </a:xfrm>
          <a:prstGeom prst="rect">
            <a:avLst/>
          </a:prstGeom>
        </p:spPr>
      </p:pic>
    </p:spTree>
    <p:extLst>
      <p:ext uri="{BB962C8B-B14F-4D97-AF65-F5344CB8AC3E}">
        <p14:creationId xmlns:p14="http://schemas.microsoft.com/office/powerpoint/2010/main" val="3590203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24" name="Text Placeholder 23"/>
          <p:cNvSpPr>
            <a:spLocks noGrp="1"/>
          </p:cNvSpPr>
          <p:nvPr>
            <p:ph type="body" sz="quarter" idx="12" hasCustomPrompt="1"/>
          </p:nvPr>
        </p:nvSpPr>
        <p:spPr>
          <a:xfrm>
            <a:off x="1100911" y="2667000"/>
            <a:ext cx="5918200" cy="3505199"/>
          </a:xfrm>
          <a:prstGeom prst="rect">
            <a:avLst/>
          </a:prstGeom>
        </p:spPr>
        <p:txBody>
          <a:bodyPr/>
          <a:lstStyle>
            <a:lvl1pPr marL="0" indent="0">
              <a:defRPr sz="2700">
                <a:solidFill>
                  <a:srgbClr val="717171"/>
                </a:solidFill>
                <a:latin typeface="+mn-lt"/>
              </a:defRPr>
            </a:lvl1pPr>
          </a:lstStyle>
          <a:p>
            <a:pPr lvl="0"/>
            <a:r>
              <a:rPr lang="en-US" dirty="0"/>
              <a:t>Click to edit text</a:t>
            </a:r>
          </a:p>
        </p:txBody>
      </p:sp>
      <p:sp>
        <p:nvSpPr>
          <p:cNvPr id="12" name="Text Placeholder 11"/>
          <p:cNvSpPr>
            <a:spLocks noGrp="1"/>
          </p:cNvSpPr>
          <p:nvPr>
            <p:ph type="body" sz="quarter" idx="13" hasCustomPrompt="1"/>
          </p:nvPr>
        </p:nvSpPr>
        <p:spPr>
          <a:xfrm>
            <a:off x="1100911" y="1981200"/>
            <a:ext cx="6502400" cy="609600"/>
          </a:xfrm>
          <a:prstGeom prst="rect">
            <a:avLst/>
          </a:prstGeom>
        </p:spPr>
        <p:txBody>
          <a:bodyPr/>
          <a:lstStyle>
            <a:lvl1pPr>
              <a:defRPr sz="3000" b="0">
                <a:latin typeface="+mn-lt"/>
              </a:defRPr>
            </a:lvl1pPr>
          </a:lstStyle>
          <a:p>
            <a:pPr lvl="0"/>
            <a:r>
              <a:rPr lang="en-US" dirty="0"/>
              <a:t>Click to edit text</a:t>
            </a:r>
          </a:p>
        </p:txBody>
      </p:sp>
      <p:pic>
        <p:nvPicPr>
          <p:cNvPr id="13" name="Picture 12" descr="IMG_8202.jpg"/>
          <p:cNvPicPr>
            <a:picLocks noChangeAspect="1"/>
          </p:cNvPicPr>
          <p:nvPr userDrawn="1"/>
        </p:nvPicPr>
        <p:blipFill>
          <a:blip r:embed="rId2" cstate="print"/>
          <a:srcRect l="15000" t="16667" b="16667"/>
          <a:stretch>
            <a:fillRect/>
          </a:stretch>
        </p:blipFill>
        <p:spPr>
          <a:xfrm>
            <a:off x="8315778" y="2209800"/>
            <a:ext cx="3469822" cy="4082144"/>
          </a:xfrm>
          <a:prstGeom prst="rect">
            <a:avLst/>
          </a:prstGeom>
        </p:spPr>
      </p:pic>
    </p:spTree>
    <p:extLst>
      <p:ext uri="{BB962C8B-B14F-4D97-AF65-F5344CB8AC3E}">
        <p14:creationId xmlns:p14="http://schemas.microsoft.com/office/powerpoint/2010/main" val="1811079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6" name="Line 10"/>
          <p:cNvSpPr>
            <a:spLocks noChangeShapeType="1"/>
          </p:cNvSpPr>
          <p:nvPr userDrawn="1"/>
        </p:nvSpPr>
        <p:spPr bwMode="auto">
          <a:xfrm>
            <a:off x="11379200" y="2209800"/>
            <a:ext cx="4064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17" name="Text Placeholder 23">
            <a:extLst>
              <a:ext uri="{FF2B5EF4-FFF2-40B4-BE49-F238E27FC236}">
                <a16:creationId xmlns:a16="http://schemas.microsoft.com/office/drawing/2014/main" id="{C3B3BC44-29C2-484A-95F0-AEE7EA82842F}"/>
              </a:ext>
            </a:extLst>
          </p:cNvPr>
          <p:cNvSpPr>
            <a:spLocks noGrp="1"/>
          </p:cNvSpPr>
          <p:nvPr>
            <p:ph type="body" sz="quarter" idx="12" hasCustomPrompt="1"/>
          </p:nvPr>
        </p:nvSpPr>
        <p:spPr>
          <a:xfrm>
            <a:off x="1100911" y="2693218"/>
            <a:ext cx="5918200" cy="3505199"/>
          </a:xfrm>
          <a:prstGeom prst="rect">
            <a:avLst/>
          </a:prstGeom>
        </p:spPr>
        <p:txBody>
          <a:bodyPr/>
          <a:lstStyle>
            <a:lvl1pPr marL="0" indent="0">
              <a:defRPr sz="2700">
                <a:solidFill>
                  <a:srgbClr val="717171"/>
                </a:solidFill>
                <a:latin typeface="+mn-lt"/>
              </a:defRPr>
            </a:lvl1pPr>
          </a:lstStyle>
          <a:p>
            <a:pPr lvl="0"/>
            <a:r>
              <a:rPr lang="en-US" dirty="0"/>
              <a:t>Click to edit text</a:t>
            </a:r>
          </a:p>
        </p:txBody>
      </p:sp>
      <p:sp>
        <p:nvSpPr>
          <p:cNvPr id="18" name="Text Placeholder 11">
            <a:extLst>
              <a:ext uri="{FF2B5EF4-FFF2-40B4-BE49-F238E27FC236}">
                <a16:creationId xmlns:a16="http://schemas.microsoft.com/office/drawing/2014/main" id="{B44C04F9-ED64-DF4C-A96D-02D7AB766C6A}"/>
              </a:ext>
            </a:extLst>
          </p:cNvPr>
          <p:cNvSpPr>
            <a:spLocks noGrp="1"/>
          </p:cNvSpPr>
          <p:nvPr>
            <p:ph type="body" sz="quarter" idx="13" hasCustomPrompt="1"/>
          </p:nvPr>
        </p:nvSpPr>
        <p:spPr>
          <a:xfrm>
            <a:off x="1100911" y="2007418"/>
            <a:ext cx="6502400" cy="609600"/>
          </a:xfrm>
          <a:prstGeom prst="rect">
            <a:avLst/>
          </a:prstGeom>
        </p:spPr>
        <p:txBody>
          <a:bodyPr/>
          <a:lstStyle>
            <a:lvl1pPr>
              <a:defRPr sz="3000" b="0">
                <a:latin typeface="+mn-lt"/>
              </a:defRPr>
            </a:lvl1pPr>
          </a:lstStyle>
          <a:p>
            <a:pPr lvl="0"/>
            <a:r>
              <a:rPr lang="en-US" dirty="0"/>
              <a:t>Click to edit text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079C49F8-8B83-404A-8008-D3AE0A4B64F0}"/>
              </a:ext>
            </a:extLst>
          </p:cNvPr>
          <p:cNvSpPr>
            <a:spLocks noGrp="1"/>
          </p:cNvSpPr>
          <p:nvPr>
            <p:ph type="body" sz="quarter" idx="12" hasCustomPrompt="1"/>
          </p:nvPr>
        </p:nvSpPr>
        <p:spPr>
          <a:xfrm>
            <a:off x="1100911" y="2705918"/>
            <a:ext cx="5918200" cy="3505199"/>
          </a:xfrm>
          <a:prstGeom prst="rect">
            <a:avLst/>
          </a:prstGeom>
        </p:spPr>
        <p:txBody>
          <a:bodyPr/>
          <a:lstStyle>
            <a:lvl1pPr marL="0" indent="0">
              <a:defRPr sz="2700">
                <a:solidFill>
                  <a:srgbClr val="717171"/>
                </a:solidFill>
                <a:latin typeface="+mn-lt"/>
              </a:defRPr>
            </a:lvl1pPr>
          </a:lstStyle>
          <a:p>
            <a:pPr lvl="0"/>
            <a:r>
              <a:rPr lang="en-US" dirty="0"/>
              <a:t>Click to edit text</a:t>
            </a:r>
          </a:p>
        </p:txBody>
      </p:sp>
      <p:sp>
        <p:nvSpPr>
          <p:cNvPr id="18" name="Text Placeholder 11">
            <a:extLst>
              <a:ext uri="{FF2B5EF4-FFF2-40B4-BE49-F238E27FC236}">
                <a16:creationId xmlns:a16="http://schemas.microsoft.com/office/drawing/2014/main" id="{63E121BD-02F9-0B4E-A3D2-0371E1269149}"/>
              </a:ext>
            </a:extLst>
          </p:cNvPr>
          <p:cNvSpPr>
            <a:spLocks noGrp="1"/>
          </p:cNvSpPr>
          <p:nvPr>
            <p:ph type="body" sz="quarter" idx="13" hasCustomPrompt="1"/>
          </p:nvPr>
        </p:nvSpPr>
        <p:spPr>
          <a:xfrm>
            <a:off x="1100911" y="2020118"/>
            <a:ext cx="6502400" cy="609600"/>
          </a:xfrm>
          <a:prstGeom prst="rect">
            <a:avLst/>
          </a:prstGeom>
        </p:spPr>
        <p:txBody>
          <a:bodyPr/>
          <a:lstStyle>
            <a:lvl1pPr>
              <a:defRPr sz="3000" b="0">
                <a:latin typeface="+mn-lt"/>
              </a:defRPr>
            </a:lvl1pPr>
          </a:lstStyle>
          <a:p>
            <a:pPr lvl="0"/>
            <a:r>
              <a:rPr lang="en-US" dirty="0"/>
              <a:t>Click to edit text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srcRect b="25706"/>
          <a:stretch>
            <a:fillRect/>
          </a:stretch>
        </p:blipFill>
        <p:spPr bwMode="auto">
          <a:xfrm>
            <a:off x="8090358" y="1219201"/>
            <a:ext cx="3554793" cy="5035958"/>
          </a:xfrm>
          <a:prstGeom prst="rect">
            <a:avLst/>
          </a:prstGeom>
          <a:noFill/>
          <a:ln w="9525">
            <a:noFill/>
            <a:miter lim="800000"/>
            <a:headEnd/>
            <a:tailEnd/>
          </a:ln>
          <a:effectLst/>
        </p:spPr>
      </p:pic>
      <p:sp>
        <p:nvSpPr>
          <p:cNvPr id="17" name="Text Placeholder 23">
            <a:extLst>
              <a:ext uri="{FF2B5EF4-FFF2-40B4-BE49-F238E27FC236}">
                <a16:creationId xmlns:a16="http://schemas.microsoft.com/office/drawing/2014/main" id="{57FAFED7-DA86-A244-B165-928BBA2D8073}"/>
              </a:ext>
            </a:extLst>
          </p:cNvPr>
          <p:cNvSpPr>
            <a:spLocks noGrp="1"/>
          </p:cNvSpPr>
          <p:nvPr>
            <p:ph type="body" sz="quarter" idx="12" hasCustomPrompt="1"/>
          </p:nvPr>
        </p:nvSpPr>
        <p:spPr>
          <a:xfrm>
            <a:off x="1143000" y="2667000"/>
            <a:ext cx="5918200" cy="3505199"/>
          </a:xfrm>
          <a:prstGeom prst="rect">
            <a:avLst/>
          </a:prstGeom>
        </p:spPr>
        <p:txBody>
          <a:bodyPr/>
          <a:lstStyle>
            <a:lvl1pPr marL="0" indent="0">
              <a:defRPr sz="2700">
                <a:solidFill>
                  <a:srgbClr val="717171"/>
                </a:solidFill>
                <a:latin typeface="+mn-lt"/>
              </a:defRPr>
            </a:lvl1pPr>
          </a:lstStyle>
          <a:p>
            <a:pPr lvl="0"/>
            <a:r>
              <a:rPr lang="en-US" dirty="0"/>
              <a:t>Click to edit text</a:t>
            </a:r>
          </a:p>
        </p:txBody>
      </p:sp>
      <p:sp>
        <p:nvSpPr>
          <p:cNvPr id="18" name="Text Placeholder 11">
            <a:extLst>
              <a:ext uri="{FF2B5EF4-FFF2-40B4-BE49-F238E27FC236}">
                <a16:creationId xmlns:a16="http://schemas.microsoft.com/office/drawing/2014/main" id="{9F00423C-F97D-5142-89F8-EBA0CE1BA35E}"/>
              </a:ext>
            </a:extLst>
          </p:cNvPr>
          <p:cNvSpPr>
            <a:spLocks noGrp="1"/>
          </p:cNvSpPr>
          <p:nvPr>
            <p:ph type="body" sz="quarter" idx="13" hasCustomPrompt="1"/>
          </p:nvPr>
        </p:nvSpPr>
        <p:spPr>
          <a:xfrm>
            <a:off x="1143000" y="1981200"/>
            <a:ext cx="6502400" cy="609600"/>
          </a:xfrm>
          <a:prstGeom prst="rect">
            <a:avLst/>
          </a:prstGeom>
        </p:spPr>
        <p:txBody>
          <a:bodyPr/>
          <a:lstStyle>
            <a:lvl1pPr>
              <a:defRPr sz="3000" b="0">
                <a:latin typeface="+mn-lt"/>
              </a:defRPr>
            </a:lvl1pPr>
          </a:lstStyle>
          <a:p>
            <a:pPr lvl="0"/>
            <a:r>
              <a:rPr lang="en-US" dirty="0"/>
              <a:t>Click to edit text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cademy-of-Nutrition-and-Dietetics.jpg">
            <a:extLst>
              <a:ext uri="{FF2B5EF4-FFF2-40B4-BE49-F238E27FC236}">
                <a16:creationId xmlns:a16="http://schemas.microsoft.com/office/drawing/2014/main" id="{7DC2C489-CCD2-B143-A9C5-D6C400A29CA2}"/>
              </a:ext>
            </a:extLst>
          </p:cNvPr>
          <p:cNvPicPr>
            <a:picLocks noChangeAspect="1"/>
          </p:cNvPicPr>
          <p:nvPr userDrawn="1"/>
        </p:nvPicPr>
        <p:blipFill>
          <a:blip r:embed="rId21" cstate="print"/>
          <a:stretch>
            <a:fillRect/>
          </a:stretch>
        </p:blipFill>
        <p:spPr>
          <a:xfrm>
            <a:off x="9153318" y="381000"/>
            <a:ext cx="2632282" cy="457200"/>
          </a:xfrm>
          <a:prstGeom prst="rect">
            <a:avLst/>
          </a:prstGeom>
        </p:spPr>
      </p:pic>
      <p:sp>
        <p:nvSpPr>
          <p:cNvPr id="7" name="Line 8">
            <a:extLst>
              <a:ext uri="{FF2B5EF4-FFF2-40B4-BE49-F238E27FC236}">
                <a16:creationId xmlns:a16="http://schemas.microsoft.com/office/drawing/2014/main" id="{3C453B6D-4A75-9844-9610-E55D4ED0C478}"/>
              </a:ext>
            </a:extLst>
          </p:cNvPr>
          <p:cNvSpPr>
            <a:spLocks noChangeShapeType="1"/>
          </p:cNvSpPr>
          <p:nvPr userDrawn="1"/>
        </p:nvSpPr>
        <p:spPr bwMode="auto">
          <a:xfrm>
            <a:off x="2408341" y="990600"/>
            <a:ext cx="9372600" cy="0"/>
          </a:xfrm>
          <a:prstGeom prst="line">
            <a:avLst/>
          </a:prstGeom>
          <a:noFill/>
          <a:ln w="6350">
            <a:solidFill>
              <a:srgbClr val="065901"/>
            </a:solidFill>
            <a:round/>
            <a:headEnd/>
            <a:tailEnd/>
          </a:ln>
        </p:spPr>
        <p:txBody>
          <a:bodyPr wrap="none" anchor="ctr"/>
          <a:lstStyle/>
          <a:p>
            <a:pPr eaLnBrk="0" hangingPunct="0">
              <a:defRPr/>
            </a:pPr>
            <a:endParaRPr lang="en-US" sz="2400" dirty="0">
              <a:solidFill>
                <a:srgbClr val="000000"/>
              </a:solidFill>
              <a:latin typeface="Arial" charset="0"/>
              <a:ea typeface="ＭＳ Ｐゴシック" pitchFamily="1" charset="-128"/>
            </a:endParaRPr>
          </a:p>
        </p:txBody>
      </p:sp>
      <p:sp>
        <p:nvSpPr>
          <p:cNvPr id="5" name="Line 12">
            <a:extLst>
              <a:ext uri="{FF2B5EF4-FFF2-40B4-BE49-F238E27FC236}">
                <a16:creationId xmlns:a16="http://schemas.microsoft.com/office/drawing/2014/main" id="{E02C24BE-3E5F-FE44-A8DF-A594697D886E}"/>
              </a:ext>
            </a:extLst>
          </p:cNvPr>
          <p:cNvSpPr>
            <a:spLocks noChangeShapeType="1"/>
          </p:cNvSpPr>
          <p:nvPr userDrawn="1"/>
        </p:nvSpPr>
        <p:spPr bwMode="auto">
          <a:xfrm>
            <a:off x="406400" y="6305034"/>
            <a:ext cx="113792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9" name="TextBox 8">
            <a:extLst>
              <a:ext uri="{FF2B5EF4-FFF2-40B4-BE49-F238E27FC236}">
                <a16:creationId xmlns:a16="http://schemas.microsoft.com/office/drawing/2014/main" id="{38FDA133-F637-054B-9413-FB3BD608D1FA}"/>
              </a:ext>
            </a:extLst>
          </p:cNvPr>
          <p:cNvSpPr txBox="1"/>
          <p:nvPr userDrawn="1"/>
        </p:nvSpPr>
        <p:spPr>
          <a:xfrm>
            <a:off x="393700" y="6336268"/>
            <a:ext cx="2836674" cy="369332"/>
          </a:xfrm>
          <a:prstGeom prst="rect">
            <a:avLst/>
          </a:prstGeom>
          <a:noFill/>
        </p:spPr>
        <p:txBody>
          <a:bodyPr wrap="none" rtlCol="0">
            <a:spAutoFit/>
          </a:bodyPr>
          <a:lstStyle/>
          <a:p>
            <a:r>
              <a:rPr lang="en-US" dirty="0">
                <a:solidFill>
                  <a:srgbClr val="39683E"/>
                </a:solidFill>
                <a:latin typeface="+mj-lt"/>
              </a:rPr>
              <a:t>NationalNutritionMonth.org</a:t>
            </a:r>
          </a:p>
        </p:txBody>
      </p:sp>
      <p:sp>
        <p:nvSpPr>
          <p:cNvPr id="10" name="TextBox 9">
            <a:extLst>
              <a:ext uri="{FF2B5EF4-FFF2-40B4-BE49-F238E27FC236}">
                <a16:creationId xmlns:a16="http://schemas.microsoft.com/office/drawing/2014/main" id="{C1AFC1ED-DCE8-8240-8FBB-F7F43793891C}"/>
              </a:ext>
            </a:extLst>
          </p:cNvPr>
          <p:cNvSpPr txBox="1"/>
          <p:nvPr userDrawn="1"/>
        </p:nvSpPr>
        <p:spPr>
          <a:xfrm>
            <a:off x="10597423" y="6342102"/>
            <a:ext cx="1289777" cy="369332"/>
          </a:xfrm>
          <a:prstGeom prst="rect">
            <a:avLst/>
          </a:prstGeom>
          <a:noFill/>
        </p:spPr>
        <p:txBody>
          <a:bodyPr wrap="none" rtlCol="0">
            <a:spAutoFit/>
          </a:bodyPr>
          <a:lstStyle/>
          <a:p>
            <a:r>
              <a:rPr lang="en-US" dirty="0">
                <a:solidFill>
                  <a:srgbClr val="39683E"/>
                </a:solidFill>
                <a:latin typeface="+mj-lt"/>
              </a:rPr>
              <a:t>eatright.org</a:t>
            </a:r>
          </a:p>
        </p:txBody>
      </p:sp>
      <p:sp>
        <p:nvSpPr>
          <p:cNvPr id="11" name="TextBox 10">
            <a:extLst>
              <a:ext uri="{FF2B5EF4-FFF2-40B4-BE49-F238E27FC236}">
                <a16:creationId xmlns:a16="http://schemas.microsoft.com/office/drawing/2014/main" id="{68649E6C-AA06-784F-BBE6-3FF7ED107F82}"/>
              </a:ext>
            </a:extLst>
          </p:cNvPr>
          <p:cNvSpPr txBox="1"/>
          <p:nvPr userDrawn="1"/>
        </p:nvSpPr>
        <p:spPr>
          <a:xfrm>
            <a:off x="5291933" y="6336268"/>
            <a:ext cx="1351652" cy="369332"/>
          </a:xfrm>
          <a:prstGeom prst="rect">
            <a:avLst/>
          </a:prstGeom>
          <a:noFill/>
        </p:spPr>
        <p:txBody>
          <a:bodyPr wrap="none" rtlCol="0">
            <a:spAutoFit/>
          </a:bodyPr>
          <a:lstStyle/>
          <a:p>
            <a:r>
              <a:rPr lang="en-US" dirty="0">
                <a:solidFill>
                  <a:srgbClr val="B2B2B2"/>
                </a:solidFill>
              </a:rPr>
              <a:t>2023 </a:t>
            </a:r>
            <a:r>
              <a:rPr lang="ja-JP" altLang="en-US" dirty="0">
                <a:solidFill>
                  <a:srgbClr val="B2B2B2"/>
                </a:solidFill>
              </a:rPr>
              <a:t>年</a:t>
            </a:r>
            <a:r>
              <a:rPr lang="en-US" altLang="ja-JP" dirty="0">
                <a:solidFill>
                  <a:srgbClr val="B2B2B2"/>
                </a:solidFill>
              </a:rPr>
              <a:t>3</a:t>
            </a:r>
            <a:r>
              <a:rPr lang="ja-JP" altLang="en-US" dirty="0">
                <a:solidFill>
                  <a:srgbClr val="B2B2B2"/>
                </a:solidFill>
              </a:rPr>
              <a:t>月</a:t>
            </a:r>
            <a:endParaRPr lang="en-US" dirty="0">
              <a:solidFill>
                <a:srgbClr val="B2B2B2"/>
              </a:solidFill>
            </a:endParaRPr>
          </a:p>
        </p:txBody>
      </p:sp>
      <p:pic>
        <p:nvPicPr>
          <p:cNvPr id="4" name="Picture 3">
            <a:extLst>
              <a:ext uri="{FF2B5EF4-FFF2-40B4-BE49-F238E27FC236}">
                <a16:creationId xmlns:a16="http://schemas.microsoft.com/office/drawing/2014/main" id="{AE730363-B6DE-F448-F4D8-394F5A85B2C2}"/>
              </a:ext>
            </a:extLst>
          </p:cNvPr>
          <p:cNvPicPr>
            <a:picLocks noChangeAspect="1"/>
          </p:cNvPicPr>
          <p:nvPr userDrawn="1"/>
        </p:nvPicPr>
        <p:blipFill>
          <a:blip r:embed="rId22" cstate="print">
            <a:extLst>
              <a:ext uri="{28A0092B-C50C-407E-A947-70E740481C1C}">
                <a14:useLocalDpi xmlns:a14="http://schemas.microsoft.com/office/drawing/2010/main" val="0"/>
              </a:ext>
            </a:extLst>
          </a:blip>
          <a:srcRect/>
          <a:stretch/>
        </p:blipFill>
        <p:spPr>
          <a:xfrm>
            <a:off x="531281" y="221977"/>
            <a:ext cx="1092361" cy="1073419"/>
          </a:xfrm>
          <a:prstGeom prst="rect">
            <a:avLst/>
          </a:prstGeom>
        </p:spPr>
      </p:pic>
    </p:spTree>
  </p:cSld>
  <p:clrMap bg1="lt1" tx1="dk1" bg2="lt2" tx2="dk2" accent1="accent1" accent2="accent2" accent3="accent3" accent4="accent4" accent5="accent5" accent6="accent6" hlink="hlink" folHlink="folHlink"/>
  <p:sldLayoutIdLst>
    <p:sldLayoutId id="2147483894" r:id="rId1"/>
    <p:sldLayoutId id="2147483897" r:id="rId2"/>
    <p:sldLayoutId id="2147483898" r:id="rId3"/>
    <p:sldLayoutId id="2147483899" r:id="rId4"/>
    <p:sldLayoutId id="2147483900" r:id="rId5"/>
    <p:sldLayoutId id="2147483896" r:id="rId6"/>
    <p:sldLayoutId id="2147483886" r:id="rId7"/>
    <p:sldLayoutId id="2147483887" r:id="rId8"/>
    <p:sldLayoutId id="2147483884" r:id="rId9"/>
    <p:sldLayoutId id="2147483885" r:id="rId10"/>
    <p:sldLayoutId id="2147483888" r:id="rId11"/>
    <p:sldLayoutId id="2147483893" r:id="rId12"/>
    <p:sldLayoutId id="2147483874" r:id="rId13"/>
    <p:sldLayoutId id="2147483873" r:id="rId14"/>
    <p:sldLayoutId id="2147483877" r:id="rId15"/>
    <p:sldLayoutId id="2147483878" r:id="rId16"/>
    <p:sldLayoutId id="2147483879" r:id="rId17"/>
    <p:sldLayoutId id="2147483880" r:id="rId18"/>
    <p:sldLayoutId id="2147483881" r:id="rId19"/>
  </p:sldLayoutIdLst>
  <p:hf hdr="0" ftr="0"/>
  <p:txStyles>
    <p:titleStyle>
      <a:lvl1pPr algn="l" rtl="0" eaLnBrk="1" fontAlgn="base" hangingPunct="1">
        <a:spcBef>
          <a:spcPct val="0"/>
        </a:spcBef>
        <a:spcAft>
          <a:spcPct val="0"/>
        </a:spcAft>
        <a:defRPr sz="3000" kern="1200">
          <a:solidFill>
            <a:srgbClr val="39683E"/>
          </a:solidFill>
          <a:latin typeface="Tahoma" pitchFamily="34" charset="0"/>
          <a:ea typeface="+mj-ea"/>
          <a:cs typeface="Tahoma" pitchFamily="34" charset="0"/>
        </a:defRPr>
      </a:lvl1pPr>
      <a:lvl2pPr algn="l" rtl="0" eaLnBrk="1" fontAlgn="base" hangingPunct="1">
        <a:spcBef>
          <a:spcPct val="0"/>
        </a:spcBef>
        <a:spcAft>
          <a:spcPct val="0"/>
        </a:spcAft>
        <a:defRPr sz="3000">
          <a:solidFill>
            <a:srgbClr val="39683E"/>
          </a:solidFill>
          <a:latin typeface="Tahoma" pitchFamily="34" charset="0"/>
          <a:cs typeface="Tahoma" pitchFamily="34" charset="0"/>
        </a:defRPr>
      </a:lvl2pPr>
      <a:lvl3pPr algn="l" rtl="0" eaLnBrk="1" fontAlgn="base" hangingPunct="1">
        <a:spcBef>
          <a:spcPct val="0"/>
        </a:spcBef>
        <a:spcAft>
          <a:spcPct val="0"/>
        </a:spcAft>
        <a:defRPr sz="3000">
          <a:solidFill>
            <a:srgbClr val="39683E"/>
          </a:solidFill>
          <a:latin typeface="Tahoma" pitchFamily="34" charset="0"/>
          <a:cs typeface="Tahoma" pitchFamily="34" charset="0"/>
        </a:defRPr>
      </a:lvl3pPr>
      <a:lvl4pPr algn="l" rtl="0" eaLnBrk="1" fontAlgn="base" hangingPunct="1">
        <a:spcBef>
          <a:spcPct val="0"/>
        </a:spcBef>
        <a:spcAft>
          <a:spcPct val="0"/>
        </a:spcAft>
        <a:defRPr sz="3000">
          <a:solidFill>
            <a:srgbClr val="39683E"/>
          </a:solidFill>
          <a:latin typeface="Tahoma" pitchFamily="34" charset="0"/>
          <a:cs typeface="Tahoma" pitchFamily="34" charset="0"/>
        </a:defRPr>
      </a:lvl4pPr>
      <a:lvl5pPr algn="l" rtl="0" eaLnBrk="1" fontAlgn="base" hangingPunct="1">
        <a:spcBef>
          <a:spcPct val="0"/>
        </a:spcBef>
        <a:spcAft>
          <a:spcPct val="0"/>
        </a:spcAft>
        <a:defRPr sz="3000">
          <a:solidFill>
            <a:srgbClr val="39683E"/>
          </a:solidFill>
          <a:latin typeface="Tahoma" pitchFamily="34" charset="0"/>
          <a:cs typeface="Tahoma" pitchFamily="34" charset="0"/>
        </a:defRPr>
      </a:lvl5pPr>
      <a:lvl6pPr marL="457200" algn="l" rtl="0" eaLnBrk="1" fontAlgn="base" hangingPunct="1">
        <a:spcBef>
          <a:spcPct val="0"/>
        </a:spcBef>
        <a:spcAft>
          <a:spcPct val="0"/>
        </a:spcAft>
        <a:defRPr sz="3800" b="1">
          <a:solidFill>
            <a:srgbClr val="39683E"/>
          </a:solidFill>
          <a:latin typeface="Myriad Pro" pitchFamily="34" charset="0"/>
        </a:defRPr>
      </a:lvl6pPr>
      <a:lvl7pPr marL="914400" algn="l" rtl="0" eaLnBrk="1" fontAlgn="base" hangingPunct="1">
        <a:spcBef>
          <a:spcPct val="0"/>
        </a:spcBef>
        <a:spcAft>
          <a:spcPct val="0"/>
        </a:spcAft>
        <a:defRPr sz="3800" b="1">
          <a:solidFill>
            <a:srgbClr val="39683E"/>
          </a:solidFill>
          <a:latin typeface="Myriad Pro" pitchFamily="34" charset="0"/>
        </a:defRPr>
      </a:lvl7pPr>
      <a:lvl8pPr marL="1371600" algn="l" rtl="0" eaLnBrk="1" fontAlgn="base" hangingPunct="1">
        <a:spcBef>
          <a:spcPct val="0"/>
        </a:spcBef>
        <a:spcAft>
          <a:spcPct val="0"/>
        </a:spcAft>
        <a:defRPr sz="3800" b="1">
          <a:solidFill>
            <a:srgbClr val="39683E"/>
          </a:solidFill>
          <a:latin typeface="Myriad Pro" pitchFamily="34" charset="0"/>
        </a:defRPr>
      </a:lvl8pPr>
      <a:lvl9pPr marL="1828800" algn="l" rtl="0" eaLnBrk="1" fontAlgn="base" hangingPunct="1">
        <a:spcBef>
          <a:spcPct val="0"/>
        </a:spcBef>
        <a:spcAft>
          <a:spcPct val="0"/>
        </a:spcAft>
        <a:defRPr sz="3800" b="1">
          <a:solidFill>
            <a:srgbClr val="39683E"/>
          </a:solidFill>
          <a:latin typeface="Myriad Pro" pitchFamily="34" charset="0"/>
        </a:defRPr>
      </a:lvl9pPr>
    </p:titleStyle>
    <p:bodyStyle>
      <a:lvl1pPr marL="342900" indent="-342900" algn="l" rtl="0" eaLnBrk="1" fontAlgn="base" hangingPunct="1">
        <a:spcBef>
          <a:spcPct val="0"/>
        </a:spcBef>
        <a:spcAft>
          <a:spcPct val="0"/>
        </a:spcAft>
        <a:buFont typeface="Arial" pitchFamily="34" charset="0"/>
        <a:defRPr sz="32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Line 12">
            <a:extLst>
              <a:ext uri="{FF2B5EF4-FFF2-40B4-BE49-F238E27FC236}">
                <a16:creationId xmlns:a16="http://schemas.microsoft.com/office/drawing/2014/main" id="{97436EB0-1FD1-CB44-884C-6B08C5200EE3}"/>
              </a:ext>
            </a:extLst>
          </p:cNvPr>
          <p:cNvSpPr>
            <a:spLocks noChangeShapeType="1"/>
          </p:cNvSpPr>
          <p:nvPr userDrawn="1"/>
        </p:nvSpPr>
        <p:spPr bwMode="auto">
          <a:xfrm>
            <a:off x="473946" y="724932"/>
            <a:ext cx="113792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14" name="Rectangle 13">
            <a:extLst>
              <a:ext uri="{FF2B5EF4-FFF2-40B4-BE49-F238E27FC236}">
                <a16:creationId xmlns:a16="http://schemas.microsoft.com/office/drawing/2014/main" id="{EC7C43E9-F062-7C46-9E71-EB7C126E7A38}"/>
              </a:ext>
            </a:extLst>
          </p:cNvPr>
          <p:cNvSpPr/>
          <p:nvPr userDrawn="1"/>
        </p:nvSpPr>
        <p:spPr>
          <a:xfrm>
            <a:off x="0" y="857766"/>
            <a:ext cx="12192000" cy="531443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cademy-of-Nutrition-and-Dietetics.jpg">
            <a:extLst>
              <a:ext uri="{FF2B5EF4-FFF2-40B4-BE49-F238E27FC236}">
                <a16:creationId xmlns:a16="http://schemas.microsoft.com/office/drawing/2014/main" id="{24700EE0-CAAB-694E-9915-FBD9974A2E33}"/>
              </a:ext>
            </a:extLst>
          </p:cNvPr>
          <p:cNvPicPr>
            <a:picLocks noChangeAspect="1"/>
          </p:cNvPicPr>
          <p:nvPr userDrawn="1"/>
        </p:nvPicPr>
        <p:blipFill>
          <a:blip r:embed="rId2" cstate="print"/>
          <a:stretch>
            <a:fillRect/>
          </a:stretch>
        </p:blipFill>
        <p:spPr>
          <a:xfrm>
            <a:off x="8991600" y="208866"/>
            <a:ext cx="2632282" cy="457200"/>
          </a:xfrm>
          <a:prstGeom prst="rect">
            <a:avLst/>
          </a:prstGeom>
        </p:spPr>
      </p:pic>
      <p:sp>
        <p:nvSpPr>
          <p:cNvPr id="9" name="Line 12">
            <a:extLst>
              <a:ext uri="{FF2B5EF4-FFF2-40B4-BE49-F238E27FC236}">
                <a16:creationId xmlns:a16="http://schemas.microsoft.com/office/drawing/2014/main" id="{593758D6-5A1B-E146-A3E4-66FAECB47678}"/>
              </a:ext>
            </a:extLst>
          </p:cNvPr>
          <p:cNvSpPr>
            <a:spLocks noChangeShapeType="1"/>
          </p:cNvSpPr>
          <p:nvPr userDrawn="1"/>
        </p:nvSpPr>
        <p:spPr bwMode="auto">
          <a:xfrm>
            <a:off x="406400" y="6305034"/>
            <a:ext cx="113792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10" name="TextBox 9">
            <a:extLst>
              <a:ext uri="{FF2B5EF4-FFF2-40B4-BE49-F238E27FC236}">
                <a16:creationId xmlns:a16="http://schemas.microsoft.com/office/drawing/2014/main" id="{7EDB466B-4F3A-1B42-856C-C9F1691EDFA6}"/>
              </a:ext>
            </a:extLst>
          </p:cNvPr>
          <p:cNvSpPr txBox="1"/>
          <p:nvPr userDrawn="1"/>
        </p:nvSpPr>
        <p:spPr>
          <a:xfrm>
            <a:off x="393700" y="6336268"/>
            <a:ext cx="2799292" cy="369332"/>
          </a:xfrm>
          <a:prstGeom prst="rect">
            <a:avLst/>
          </a:prstGeom>
          <a:noFill/>
        </p:spPr>
        <p:txBody>
          <a:bodyPr wrap="none" rtlCol="0">
            <a:spAutoFit/>
          </a:bodyPr>
          <a:lstStyle/>
          <a:p>
            <a:r>
              <a:rPr lang="en-US" dirty="0">
                <a:solidFill>
                  <a:srgbClr val="39683E"/>
                </a:solidFill>
                <a:latin typeface="+mj-lt"/>
              </a:rPr>
              <a:t>NationalNutritionMonth.org</a:t>
            </a:r>
          </a:p>
        </p:txBody>
      </p:sp>
      <p:sp>
        <p:nvSpPr>
          <p:cNvPr id="11" name="TextBox 10">
            <a:extLst>
              <a:ext uri="{FF2B5EF4-FFF2-40B4-BE49-F238E27FC236}">
                <a16:creationId xmlns:a16="http://schemas.microsoft.com/office/drawing/2014/main" id="{A4BA544D-DF04-D949-9D0D-6A60438F8542}"/>
              </a:ext>
            </a:extLst>
          </p:cNvPr>
          <p:cNvSpPr txBox="1"/>
          <p:nvPr userDrawn="1"/>
        </p:nvSpPr>
        <p:spPr>
          <a:xfrm>
            <a:off x="10591800" y="6342102"/>
            <a:ext cx="1276440" cy="369332"/>
          </a:xfrm>
          <a:prstGeom prst="rect">
            <a:avLst/>
          </a:prstGeom>
          <a:noFill/>
        </p:spPr>
        <p:txBody>
          <a:bodyPr wrap="none" rtlCol="0">
            <a:spAutoFit/>
          </a:bodyPr>
          <a:lstStyle/>
          <a:p>
            <a:r>
              <a:rPr lang="en-US" dirty="0">
                <a:solidFill>
                  <a:srgbClr val="39683E"/>
                </a:solidFill>
                <a:latin typeface="+mj-lt"/>
              </a:rPr>
              <a:t>eatright.org</a:t>
            </a:r>
          </a:p>
        </p:txBody>
      </p:sp>
      <p:sp>
        <p:nvSpPr>
          <p:cNvPr id="12" name="TextBox 11">
            <a:extLst>
              <a:ext uri="{FF2B5EF4-FFF2-40B4-BE49-F238E27FC236}">
                <a16:creationId xmlns:a16="http://schemas.microsoft.com/office/drawing/2014/main" id="{632C66A7-B097-D541-8A54-BF858EA2466B}"/>
              </a:ext>
            </a:extLst>
          </p:cNvPr>
          <p:cNvSpPr txBox="1"/>
          <p:nvPr userDrawn="1"/>
        </p:nvSpPr>
        <p:spPr>
          <a:xfrm>
            <a:off x="473946" y="322477"/>
            <a:ext cx="1608133" cy="369332"/>
          </a:xfrm>
          <a:prstGeom prst="rect">
            <a:avLst/>
          </a:prstGeom>
          <a:noFill/>
        </p:spPr>
        <p:txBody>
          <a:bodyPr wrap="none" rtlCol="0">
            <a:spAutoFit/>
          </a:bodyPr>
          <a:lstStyle/>
          <a:p>
            <a:r>
              <a:rPr lang="en-US" dirty="0">
                <a:solidFill>
                  <a:schemeClr val="tx1"/>
                </a:solidFill>
              </a:rPr>
              <a:t>MARCH 2021</a:t>
            </a:r>
          </a:p>
        </p:txBody>
      </p:sp>
      <p:pic>
        <p:nvPicPr>
          <p:cNvPr id="16" name="Picture 15">
            <a:extLst>
              <a:ext uri="{FF2B5EF4-FFF2-40B4-BE49-F238E27FC236}">
                <a16:creationId xmlns:a16="http://schemas.microsoft.com/office/drawing/2014/main" id="{408D269C-BFBA-7C42-AC86-ABB9831D304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895600" y="580772"/>
            <a:ext cx="5755496" cy="5755496"/>
          </a:xfrm>
          <a:prstGeom prst="rect">
            <a:avLst/>
          </a:prstGeom>
        </p:spPr>
      </p:pic>
    </p:spTree>
    <p:extLst>
      <p:ext uri="{BB962C8B-B14F-4D97-AF65-F5344CB8AC3E}">
        <p14:creationId xmlns:p14="http://schemas.microsoft.com/office/powerpoint/2010/main" val="370387927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www.fns.usda.gov/programs"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hyperlink" Target="https://www.dietaryguidelines.gov/"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39683E"/>
        </a:solidFill>
        <a:effectLst/>
      </p:bgPr>
    </p:bg>
    <p:spTree>
      <p:nvGrpSpPr>
        <p:cNvPr id="1" name=""/>
        <p:cNvGrpSpPr/>
        <p:nvPr/>
      </p:nvGrpSpPr>
      <p:grpSpPr>
        <a:xfrm>
          <a:off x="0" y="0"/>
          <a:ext cx="0" cy="0"/>
          <a:chOff x="0" y="0"/>
          <a:chExt cx="0" cy="0"/>
        </a:xfrm>
      </p:grpSpPr>
      <p:sp>
        <p:nvSpPr>
          <p:cNvPr id="4" name="Line 12">
            <a:extLst>
              <a:ext uri="{FF2B5EF4-FFF2-40B4-BE49-F238E27FC236}">
                <a16:creationId xmlns:a16="http://schemas.microsoft.com/office/drawing/2014/main" id="{AB6A3572-3F52-6E4D-87DB-1568902FA272}"/>
              </a:ext>
            </a:extLst>
          </p:cNvPr>
          <p:cNvSpPr>
            <a:spLocks noChangeShapeType="1"/>
          </p:cNvSpPr>
          <p:nvPr/>
        </p:nvSpPr>
        <p:spPr bwMode="auto">
          <a:xfrm>
            <a:off x="473946" y="724932"/>
            <a:ext cx="113792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7" name="Line 12">
            <a:extLst>
              <a:ext uri="{FF2B5EF4-FFF2-40B4-BE49-F238E27FC236}">
                <a16:creationId xmlns:a16="http://schemas.microsoft.com/office/drawing/2014/main" id="{E9FB849F-0B44-F84F-953C-F4E31386D0CB}"/>
              </a:ext>
            </a:extLst>
          </p:cNvPr>
          <p:cNvSpPr>
            <a:spLocks noChangeShapeType="1"/>
          </p:cNvSpPr>
          <p:nvPr/>
        </p:nvSpPr>
        <p:spPr bwMode="auto">
          <a:xfrm>
            <a:off x="406400" y="6305034"/>
            <a:ext cx="113792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8" name="TextBox 7">
            <a:extLst>
              <a:ext uri="{FF2B5EF4-FFF2-40B4-BE49-F238E27FC236}">
                <a16:creationId xmlns:a16="http://schemas.microsoft.com/office/drawing/2014/main" id="{90EDAD2A-8564-B246-B8B3-893552CBB8E3}"/>
              </a:ext>
            </a:extLst>
          </p:cNvPr>
          <p:cNvSpPr txBox="1"/>
          <p:nvPr/>
        </p:nvSpPr>
        <p:spPr>
          <a:xfrm>
            <a:off x="393700" y="6336268"/>
            <a:ext cx="2836674"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9" name="TextBox 8">
            <a:extLst>
              <a:ext uri="{FF2B5EF4-FFF2-40B4-BE49-F238E27FC236}">
                <a16:creationId xmlns:a16="http://schemas.microsoft.com/office/drawing/2014/main" id="{DE260610-0378-404B-9F85-05110702E420}"/>
              </a:ext>
            </a:extLst>
          </p:cNvPr>
          <p:cNvSpPr txBox="1"/>
          <p:nvPr/>
        </p:nvSpPr>
        <p:spPr>
          <a:xfrm>
            <a:off x="10521223" y="6342102"/>
            <a:ext cx="1289777" cy="369332"/>
          </a:xfrm>
          <a:prstGeom prst="rect">
            <a:avLst/>
          </a:prstGeom>
          <a:noFill/>
        </p:spPr>
        <p:txBody>
          <a:bodyPr wrap="none" rtlCol="0">
            <a:spAutoFit/>
          </a:bodyPr>
          <a:lstStyle/>
          <a:p>
            <a:r>
              <a:rPr lang="en-US" dirty="0">
                <a:solidFill>
                  <a:schemeClr val="bg1"/>
                </a:solidFill>
                <a:latin typeface="+mj-lt"/>
              </a:rPr>
              <a:t>eatright.org</a:t>
            </a:r>
          </a:p>
        </p:txBody>
      </p:sp>
      <p:sp>
        <p:nvSpPr>
          <p:cNvPr id="10" name="TextBox 9">
            <a:extLst>
              <a:ext uri="{FF2B5EF4-FFF2-40B4-BE49-F238E27FC236}">
                <a16:creationId xmlns:a16="http://schemas.microsoft.com/office/drawing/2014/main" id="{DCD6D4DC-D782-4A4E-856F-A50E642A06B5}"/>
              </a:ext>
            </a:extLst>
          </p:cNvPr>
          <p:cNvSpPr txBox="1"/>
          <p:nvPr/>
        </p:nvSpPr>
        <p:spPr>
          <a:xfrm>
            <a:off x="473946" y="322477"/>
            <a:ext cx="1268296" cy="369332"/>
          </a:xfrm>
          <a:prstGeom prst="rect">
            <a:avLst/>
          </a:prstGeom>
          <a:noFill/>
        </p:spPr>
        <p:txBody>
          <a:bodyPr wrap="none" rtlCol="0">
            <a:spAutoFit/>
          </a:bodyPr>
          <a:lstStyle/>
          <a:p>
            <a:r>
              <a:rPr lang="en-US" dirty="0">
                <a:solidFill>
                  <a:schemeClr val="bg1"/>
                </a:solidFill>
              </a:rPr>
              <a:t>2023</a:t>
            </a:r>
            <a:r>
              <a:rPr lang="zh-TW" altLang="en-US" dirty="0">
                <a:solidFill>
                  <a:schemeClr val="bg1"/>
                </a:solidFill>
                <a:latin typeface="PMingLiU" panose="02020500000000000000" pitchFamily="18" charset="-120"/>
                <a:cs typeface="Calibri" panose="020F0502020204030204" pitchFamily="34" charset="0"/>
              </a:rPr>
              <a:t>年</a:t>
            </a:r>
            <a:r>
              <a:rPr lang="en-US" dirty="0">
                <a:solidFill>
                  <a:schemeClr val="bg1"/>
                </a:solidFill>
                <a:latin typeface="PMingLiU" panose="02020500000000000000" pitchFamily="18" charset="-120"/>
                <a:cs typeface="Calibri" panose="020F0502020204030204" pitchFamily="34" charset="0"/>
              </a:rPr>
              <a:t>3</a:t>
            </a:r>
            <a:r>
              <a:rPr lang="zh-TW" altLang="en-US" dirty="0">
                <a:solidFill>
                  <a:schemeClr val="bg1"/>
                </a:solidFill>
                <a:ea typeface="PMingLiU" panose="02020500000000000000" pitchFamily="18" charset="-120"/>
                <a:cs typeface="Calibri" panose="020F0502020204030204" pitchFamily="34" charset="0"/>
              </a:rPr>
              <a:t>月</a:t>
            </a:r>
            <a:endParaRPr lang="en-US" dirty="0">
              <a:solidFill>
                <a:schemeClr val="bg1"/>
              </a:solidFill>
            </a:endParaRPr>
          </a:p>
        </p:txBody>
      </p:sp>
      <p:pic>
        <p:nvPicPr>
          <p:cNvPr id="13" name="Picture 12" descr="Academy-of-Nutrition-and-DieteticsReverse.png">
            <a:extLst>
              <a:ext uri="{FF2B5EF4-FFF2-40B4-BE49-F238E27FC236}">
                <a16:creationId xmlns:a16="http://schemas.microsoft.com/office/drawing/2014/main" id="{7236D7E7-FE47-4E96-B58C-A178DD2B4008}"/>
              </a:ext>
            </a:extLst>
          </p:cNvPr>
          <p:cNvPicPr>
            <a:picLocks noChangeAspect="1"/>
          </p:cNvPicPr>
          <p:nvPr/>
        </p:nvPicPr>
        <p:blipFill>
          <a:blip r:embed="rId3" cstate="print"/>
          <a:stretch>
            <a:fillRect/>
          </a:stretch>
        </p:blipFill>
        <p:spPr>
          <a:xfrm>
            <a:off x="9356167" y="266347"/>
            <a:ext cx="2514210" cy="440051"/>
          </a:xfrm>
          <a:prstGeom prst="rect">
            <a:avLst/>
          </a:prstGeom>
        </p:spPr>
      </p:pic>
      <p:sp>
        <p:nvSpPr>
          <p:cNvPr id="2" name="Rectangle 1">
            <a:extLst>
              <a:ext uri="{FF2B5EF4-FFF2-40B4-BE49-F238E27FC236}">
                <a16:creationId xmlns:a16="http://schemas.microsoft.com/office/drawing/2014/main" id="{B334F9F3-C531-A7DA-0FC7-6FBD3A40AF2D}"/>
              </a:ext>
            </a:extLst>
          </p:cNvPr>
          <p:cNvSpPr/>
          <p:nvPr/>
        </p:nvSpPr>
        <p:spPr>
          <a:xfrm>
            <a:off x="1629077" y="2967335"/>
            <a:ext cx="8933856" cy="923330"/>
          </a:xfrm>
          <a:prstGeom prst="rect">
            <a:avLst/>
          </a:prstGeom>
          <a:noFill/>
        </p:spPr>
        <p:txBody>
          <a:bodyPr wrap="none" lIns="91440" tIns="45720" rIns="91440" bIns="45720">
            <a:prstTxWarp prst="textWave1">
              <a:avLst/>
            </a:prstTxWarp>
            <a:spAutoFit/>
          </a:bodyPr>
          <a:lstStyle/>
          <a:p>
            <a:pPr algn="ctr"/>
            <a:r>
              <a:rPr lang="en-US" sz="6600" b="1" spc="50" dirty="0">
                <a:ln w="9525" cmpd="sng">
                  <a:solidFill>
                    <a:schemeClr val="accent1"/>
                  </a:solidFill>
                  <a:prstDash val="solid"/>
                </a:ln>
                <a:solidFill>
                  <a:srgbClr val="70AD47">
                    <a:tint val="1000"/>
                  </a:srgbClr>
                </a:solidFill>
                <a:effectLst>
                  <a:glow rad="38100">
                    <a:schemeClr val="accent1">
                      <a:alpha val="40000"/>
                    </a:schemeClr>
                  </a:glow>
                </a:effectLst>
              </a:rPr>
              <a:t>National Nutrition Month®</a:t>
            </a:r>
          </a:p>
        </p:txBody>
      </p:sp>
    </p:spTree>
    <p:extLst>
      <p:ext uri="{BB962C8B-B14F-4D97-AF65-F5344CB8AC3E}">
        <p14:creationId xmlns:p14="http://schemas.microsoft.com/office/powerpoint/2010/main" val="4123415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B3082C-2726-4B20-AF63-62235EEECD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851169" y="1676400"/>
            <a:ext cx="4343400" cy="4343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533400" y="1143000"/>
            <a:ext cx="10668000"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zh-TW" altLang="en-US" sz="4000" b="1" dirty="0"/>
              <a:t>保持營養，並節省開支。</a:t>
            </a:r>
            <a:endParaRPr lang="en-US" sz="4000" b="1" dirty="0"/>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1828800" y="1984744"/>
            <a:ext cx="6322566"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7000"/>
              </a:lnSpc>
              <a:spcBef>
                <a:spcPts val="0"/>
              </a:spcBef>
              <a:spcAft>
                <a:spcPts val="0"/>
              </a:spcAft>
              <a:buClr>
                <a:srgbClr val="39683E"/>
              </a:buClr>
              <a:buFont typeface="Symbol" panose="05050102010706020507" pitchFamily="18" charset="2"/>
              <a:buChar char=""/>
            </a:pPr>
            <a:r>
              <a:rPr lang="zh-TW" altLang="en-US" sz="3200" dirty="0">
                <a:solidFill>
                  <a:schemeClr val="tx1"/>
                </a:solidFill>
                <a:latin typeface="Calibri" panose="020F0502020204030204" pitchFamily="34" charset="0"/>
                <a:cs typeface="Times New Roman" panose="02020603050405020304" pitchFamily="18" charset="0"/>
              </a:rPr>
              <a:t>計劃你的膳食和零食。</a:t>
            </a:r>
            <a:endParaRPr lang="en-US" altLang="zh-TW" sz="3200" dirty="0">
              <a:solidFill>
                <a:schemeClr val="tx1"/>
              </a:solidFill>
              <a:latin typeface="Calibri" panose="020F0502020204030204" pitchFamily="34" charset="0"/>
              <a:cs typeface="Times New Roman" panose="02020603050405020304" pitchFamily="18" charset="0"/>
            </a:endParaRPr>
          </a:p>
          <a:p>
            <a:pPr>
              <a:lnSpc>
                <a:spcPct val="107000"/>
              </a:lnSpc>
              <a:spcBef>
                <a:spcPts val="0"/>
              </a:spcBef>
              <a:spcAft>
                <a:spcPts val="0"/>
              </a:spcAft>
              <a:buClr>
                <a:srgbClr val="39683E"/>
              </a:buClr>
              <a:buFont typeface="Symbol" panose="05050102010706020507" pitchFamily="18" charset="2"/>
              <a:buChar char=""/>
            </a:pPr>
            <a:r>
              <a:rPr lang="zh-TW" altLang="en-US" sz="3200" dirty="0">
                <a:solidFill>
                  <a:schemeClr val="tx1"/>
                </a:solidFill>
                <a:latin typeface="Calibri" panose="020F0502020204030204" pitchFamily="34" charset="0"/>
                <a:cs typeface="Times New Roman" panose="02020603050405020304" pitchFamily="18" charset="0"/>
              </a:rPr>
              <a:t>在購買更多的食物之前，先看看你家裡有什麼食物。</a:t>
            </a:r>
            <a:endParaRPr lang="en-US" altLang="zh-TW" sz="3200" dirty="0">
              <a:solidFill>
                <a:schemeClr val="tx1"/>
              </a:solidFill>
              <a:latin typeface="Calibri" panose="020F0502020204030204" pitchFamily="34" charset="0"/>
              <a:cs typeface="Times New Roman" panose="02020603050405020304" pitchFamily="18" charset="0"/>
            </a:endParaRPr>
          </a:p>
          <a:p>
            <a:pPr>
              <a:lnSpc>
                <a:spcPct val="107000"/>
              </a:lnSpc>
              <a:spcBef>
                <a:spcPts val="0"/>
              </a:spcBef>
              <a:spcAft>
                <a:spcPts val="0"/>
              </a:spcAft>
              <a:buClr>
                <a:srgbClr val="39683E"/>
              </a:buClr>
              <a:buFont typeface="Symbol" panose="05050102010706020507" pitchFamily="18" charset="2"/>
              <a:buChar char=""/>
            </a:pPr>
            <a:r>
              <a:rPr lang="zh-TW" altLang="en-US" sz="3200" dirty="0">
                <a:solidFill>
                  <a:schemeClr val="tx1"/>
                </a:solidFill>
                <a:latin typeface="Calibri" panose="020F0502020204030204" pitchFamily="34" charset="0"/>
                <a:cs typeface="Times New Roman" panose="02020603050405020304" pitchFamily="18" charset="0"/>
              </a:rPr>
              <a:t>在購買食品時，請使用購物清單並選購商店促销產品。</a:t>
            </a:r>
            <a:endParaRPr lang="en-US" altLang="zh-TW" sz="3200" dirty="0">
              <a:solidFill>
                <a:schemeClr val="tx1"/>
              </a:solidFill>
              <a:latin typeface="Calibri" panose="020F0502020204030204" pitchFamily="34" charset="0"/>
              <a:cs typeface="Times New Roman" panose="02020603050405020304" pitchFamily="18" charset="0"/>
            </a:endParaRPr>
          </a:p>
          <a:p>
            <a:pPr>
              <a:lnSpc>
                <a:spcPct val="107000"/>
              </a:lnSpc>
              <a:spcBef>
                <a:spcPts val="0"/>
              </a:spcBef>
              <a:spcAft>
                <a:spcPts val="0"/>
              </a:spcAft>
              <a:buClr>
                <a:srgbClr val="39683E"/>
              </a:buClr>
              <a:buFont typeface="Symbol" panose="05050102010706020507" pitchFamily="18" charset="2"/>
              <a:buChar char=""/>
            </a:pPr>
            <a:r>
              <a:rPr lang="zh-TW" altLang="en-US" sz="3200" dirty="0">
                <a:solidFill>
                  <a:schemeClr val="tx1"/>
                </a:solidFill>
                <a:latin typeface="Calibri" panose="020F0502020204030204" pitchFamily="34" charset="0"/>
                <a:cs typeface="Times New Roman" panose="02020603050405020304" pitchFamily="18" charset="0"/>
              </a:rPr>
              <a:t>了解社區資源，例如補充營養援助計劃</a:t>
            </a:r>
            <a:r>
              <a:rPr lang="en-US" altLang="zh-TW" sz="3200" dirty="0">
                <a:solidFill>
                  <a:schemeClr val="tx1"/>
                </a:solidFill>
                <a:latin typeface="Calibri" panose="020F0502020204030204" pitchFamily="34" charset="0"/>
                <a:cs typeface="Times New Roman" panose="02020603050405020304" pitchFamily="18" charset="0"/>
              </a:rPr>
              <a:t>(SNAP)</a:t>
            </a:r>
            <a:r>
              <a:rPr lang="zh-TW" altLang="en-US" sz="3200" dirty="0">
                <a:solidFill>
                  <a:schemeClr val="tx1"/>
                </a:solidFill>
                <a:latin typeface="Calibri" panose="020F0502020204030204" pitchFamily="34" charset="0"/>
                <a:cs typeface="Times New Roman" panose="02020603050405020304" pitchFamily="18" charset="0"/>
              </a:rPr>
              <a:t>、婦女、嬰兒和兒童計劃</a:t>
            </a:r>
            <a:r>
              <a:rPr lang="en-US" altLang="zh-TW" sz="3200" dirty="0">
                <a:solidFill>
                  <a:schemeClr val="tx1"/>
                </a:solidFill>
                <a:latin typeface="Calibri" panose="020F0502020204030204" pitchFamily="34" charset="0"/>
                <a:cs typeface="Times New Roman" panose="02020603050405020304" pitchFamily="18" charset="0"/>
              </a:rPr>
              <a:t>(WIC) </a:t>
            </a:r>
            <a:r>
              <a:rPr lang="zh-TW" altLang="en-US" sz="3200" dirty="0">
                <a:solidFill>
                  <a:schemeClr val="tx1"/>
                </a:solidFill>
                <a:latin typeface="Calibri" panose="020F0502020204030204" pitchFamily="34" charset="0"/>
                <a:cs typeface="Times New Roman" panose="02020603050405020304" pitchFamily="18" charset="0"/>
              </a:rPr>
              <a:t>和當地食品銀行。</a:t>
            </a:r>
            <a:endParaRPr lang="en-US" sz="3200" dirty="0">
              <a:solidFill>
                <a:schemeClr val="tx1"/>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9312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82A55D-0220-F738-5995-71C16BFB3E55}"/>
              </a:ext>
            </a:extLst>
          </p:cNvPr>
          <p:cNvSpPr>
            <a:spLocks noGrp="1"/>
          </p:cNvSpPr>
          <p:nvPr>
            <p:ph sz="quarter" idx="12"/>
          </p:nvPr>
        </p:nvSpPr>
        <p:spPr>
          <a:xfrm>
            <a:off x="2438400" y="1143000"/>
            <a:ext cx="9296400" cy="4953000"/>
          </a:xfrm>
        </p:spPr>
        <p:txBody>
          <a:bodyPr/>
          <a:lstStyle/>
          <a:p>
            <a:pPr marL="0" marR="0">
              <a:spcBef>
                <a:spcPts val="0"/>
              </a:spcBef>
              <a:spcAft>
                <a:spcPts val="0"/>
              </a:spcAft>
            </a:pPr>
            <a:r>
              <a:rPr lang="zh-TW" sz="2400" b="1" dirty="0">
                <a:solidFill>
                  <a:schemeClr val="tx1"/>
                </a:solidFill>
                <a:effectLst/>
                <a:latin typeface="Calibri" panose="020F0502020204030204" pitchFamily="34" charset="0"/>
                <a:ea typeface="PMingLiU" panose="02020500000000000000" pitchFamily="18" charset="-120"/>
                <a:cs typeface="Calibri" panose="020F0502020204030204" pitchFamily="34" charset="0"/>
              </a:rPr>
              <a:t>補充營養援助計劃</a:t>
            </a:r>
            <a:r>
              <a:rPr lang="en-US" sz="2400" b="1" dirty="0">
                <a:solidFill>
                  <a:schemeClr val="tx1"/>
                </a:solidFill>
                <a:effectLst/>
                <a:latin typeface="Calibri" panose="020F0502020204030204" pitchFamily="34" charset="0"/>
                <a:ea typeface="PMingLiU" panose="02020500000000000000" pitchFamily="18" charset="-120"/>
                <a:cs typeface="Calibri" panose="020F0502020204030204" pitchFamily="34" charset="0"/>
              </a:rPr>
              <a:t>(SNAP)</a:t>
            </a:r>
            <a:endParaRPr lang="en-US" sz="2400" b="1" dirty="0">
              <a:solidFill>
                <a:schemeClr val="tx1"/>
              </a:solidFill>
              <a:effectLst/>
              <a:latin typeface="Calibri" panose="020F0502020204030204" pitchFamily="34" charset="0"/>
              <a:ea typeface="PMingLiU" panose="02020500000000000000" pitchFamily="18" charset="-120"/>
              <a:cs typeface="Mangal" panose="02040503050203030202" pitchFamily="18" charset="0"/>
            </a:endParaRPr>
          </a:p>
          <a:p>
            <a:pPr marL="0" marR="0">
              <a:spcBef>
                <a:spcPts val="0"/>
              </a:spcBef>
              <a:spcAft>
                <a:spcPts val="0"/>
              </a:spcAft>
            </a:pPr>
            <a:r>
              <a:rPr lang="en-US" sz="2400" dirty="0">
                <a:solidFill>
                  <a:schemeClr val="tx1"/>
                </a:solidFill>
                <a:effectLst/>
                <a:latin typeface="Calibri" panose="020F0502020204030204" pitchFamily="34" charset="0"/>
                <a:ea typeface="PMingLiU" panose="02020500000000000000" pitchFamily="18" charset="-120"/>
                <a:cs typeface="Calibri" panose="020F0502020204030204" pitchFamily="34" charset="0"/>
              </a:rPr>
              <a:t>SNAP </a:t>
            </a:r>
            <a:r>
              <a:rPr lang="zh-TW" sz="2400" dirty="0">
                <a:solidFill>
                  <a:schemeClr val="tx1"/>
                </a:solidFill>
                <a:effectLst/>
                <a:latin typeface="Calibri" panose="020F0502020204030204" pitchFamily="34" charset="0"/>
                <a:ea typeface="PMingLiU" panose="02020500000000000000" pitchFamily="18" charset="-120"/>
                <a:cs typeface="Calibri" panose="020F0502020204030204" pitchFamily="34" charset="0"/>
              </a:rPr>
              <a:t>提供電子資金，幫助家庭獲得維持健康飲食所必需的食物。這包括水果、蔬菜、蛋白質食品、乳製品、麵包和穀類食品等。資格取決於家庭收入和有限的資源。</a:t>
            </a:r>
            <a:endParaRPr lang="en-US" sz="2400" dirty="0">
              <a:solidFill>
                <a:schemeClr val="tx1"/>
              </a:solidFill>
              <a:effectLst/>
              <a:latin typeface="Calibri" panose="020F0502020204030204" pitchFamily="34" charset="0"/>
              <a:ea typeface="PMingLiU" panose="02020500000000000000" pitchFamily="18" charset="-120"/>
              <a:cs typeface="Mangal" panose="02040503050203030202" pitchFamily="18" charset="0"/>
            </a:endParaRPr>
          </a:p>
          <a:p>
            <a:r>
              <a:rPr lang="zh-TW" sz="2400" dirty="0">
                <a:solidFill>
                  <a:schemeClr val="tx1"/>
                </a:solidFill>
                <a:effectLst/>
                <a:latin typeface="Calibri" panose="020F0502020204030204" pitchFamily="34" charset="0"/>
                <a:ea typeface="PMingLiU" panose="02020500000000000000" pitchFamily="18" charset="-120"/>
                <a:cs typeface="Calibri" panose="020F0502020204030204" pitchFamily="34" charset="0"/>
              </a:rPr>
              <a:t>有關如何申請的說明，請聯絡你所在州的</a:t>
            </a:r>
            <a:r>
              <a:rPr lang="en-US" sz="2400" dirty="0">
                <a:solidFill>
                  <a:schemeClr val="tx1"/>
                </a:solidFill>
                <a:effectLst/>
                <a:latin typeface="Calibri" panose="020F0502020204030204" pitchFamily="34" charset="0"/>
                <a:ea typeface="PMingLiU" panose="02020500000000000000" pitchFamily="18" charset="-120"/>
                <a:cs typeface="Calibri" panose="020F0502020204030204" pitchFamily="34" charset="0"/>
              </a:rPr>
              <a:t> SNAP </a:t>
            </a:r>
            <a:r>
              <a:rPr lang="zh-TW" sz="2400" dirty="0">
                <a:solidFill>
                  <a:schemeClr val="tx1"/>
                </a:solidFill>
                <a:effectLst/>
                <a:latin typeface="Calibri" panose="020F0502020204030204" pitchFamily="34" charset="0"/>
                <a:ea typeface="PMingLiU" panose="02020500000000000000" pitchFamily="18" charset="-120"/>
                <a:cs typeface="Calibri" panose="020F0502020204030204" pitchFamily="34" charset="0"/>
              </a:rPr>
              <a:t>辦公室。</a:t>
            </a:r>
            <a:endParaRPr lang="en-US" sz="2400" dirty="0">
              <a:solidFill>
                <a:schemeClr val="tx1"/>
              </a:solidFill>
              <a:effectLst/>
              <a:latin typeface="Calibri" panose="020F0502020204030204" pitchFamily="34" charset="0"/>
              <a:ea typeface="PMingLiU" panose="02020500000000000000" pitchFamily="18" charset="-120"/>
              <a:cs typeface="Mangal" panose="02040503050203030202" pitchFamily="18" charset="0"/>
            </a:endParaRPr>
          </a:p>
          <a:p>
            <a:endParaRPr lang="en-US" sz="2400" dirty="0">
              <a:solidFill>
                <a:schemeClr val="tx1"/>
              </a:solidFill>
            </a:endParaRPr>
          </a:p>
          <a:p>
            <a:pPr marL="0" marR="0">
              <a:spcBef>
                <a:spcPts val="0"/>
              </a:spcBef>
              <a:spcAft>
                <a:spcPts val="0"/>
              </a:spcAft>
            </a:pPr>
            <a:r>
              <a:rPr lang="zh-TW" sz="2400" b="1" dirty="0">
                <a:solidFill>
                  <a:schemeClr val="tx1"/>
                </a:solidFill>
                <a:effectLst/>
                <a:latin typeface="Calibri" panose="020F0502020204030204" pitchFamily="34" charset="0"/>
                <a:ea typeface="PMingLiU" panose="02020500000000000000" pitchFamily="18" charset="-120"/>
                <a:cs typeface="Calibri" panose="020F0502020204030204" pitchFamily="34" charset="0"/>
              </a:rPr>
              <a:t>婦女、嬰兒和兒童特別補充營養計劃</a:t>
            </a:r>
            <a:r>
              <a:rPr lang="en-US" sz="2400" b="1" dirty="0">
                <a:solidFill>
                  <a:schemeClr val="tx1"/>
                </a:solidFill>
                <a:effectLst/>
                <a:latin typeface="Calibri" panose="020F0502020204030204" pitchFamily="34" charset="0"/>
                <a:ea typeface="PMingLiU" panose="02020500000000000000" pitchFamily="18" charset="-120"/>
                <a:cs typeface="Calibri" panose="020F0502020204030204" pitchFamily="34" charset="0"/>
              </a:rPr>
              <a:t>(WIC)</a:t>
            </a:r>
            <a:endParaRPr lang="en-US" sz="2400" b="1" dirty="0">
              <a:solidFill>
                <a:schemeClr val="tx1"/>
              </a:solidFill>
              <a:effectLst/>
              <a:latin typeface="Calibri" panose="020F0502020204030204" pitchFamily="34" charset="0"/>
              <a:ea typeface="PMingLiU" panose="02020500000000000000" pitchFamily="18" charset="-120"/>
              <a:cs typeface="Mangal" panose="02040503050203030202" pitchFamily="18" charset="0"/>
            </a:endParaRPr>
          </a:p>
          <a:p>
            <a:pPr marL="0" marR="0">
              <a:spcBef>
                <a:spcPts val="0"/>
              </a:spcBef>
              <a:spcAft>
                <a:spcPts val="0"/>
              </a:spcAft>
            </a:pPr>
            <a:r>
              <a:rPr lang="en-US" sz="2400" dirty="0">
                <a:solidFill>
                  <a:schemeClr val="tx1"/>
                </a:solidFill>
                <a:effectLst/>
                <a:latin typeface="Calibri" panose="020F0502020204030204" pitchFamily="34" charset="0"/>
                <a:ea typeface="PMingLiU" panose="02020500000000000000" pitchFamily="18" charset="-120"/>
                <a:cs typeface="Calibri" panose="020F0502020204030204" pitchFamily="34" charset="0"/>
              </a:rPr>
              <a:t>WIC </a:t>
            </a:r>
            <a:r>
              <a:rPr lang="zh-TW" sz="2400" dirty="0">
                <a:solidFill>
                  <a:schemeClr val="tx1"/>
                </a:solidFill>
                <a:effectLst/>
                <a:latin typeface="Calibri" panose="020F0502020204030204" pitchFamily="34" charset="0"/>
                <a:ea typeface="PMingLiU" panose="02020500000000000000" pitchFamily="18" charset="-120"/>
                <a:cs typeface="Calibri" panose="020F0502020204030204" pitchFamily="34" charset="0"/>
              </a:rPr>
              <a:t>旨在為有營養風險的孕婦、產後和哺乳期婦女以及處於營養風險中的嬰兒和五歲以下兒童提供服務。還必須符合家庭收入要求。計劃參與者有資格獲得補充食品和營養教育。</a:t>
            </a:r>
            <a:r>
              <a:rPr lang="en-US" sz="2400" dirty="0">
                <a:solidFill>
                  <a:schemeClr val="tx1"/>
                </a:solidFill>
                <a:effectLst/>
                <a:latin typeface="Calibri" panose="020F0502020204030204" pitchFamily="34" charset="0"/>
                <a:ea typeface="PMingLiU" panose="02020500000000000000" pitchFamily="18" charset="-120"/>
                <a:cs typeface="Calibri" panose="020F0502020204030204" pitchFamily="34" charset="0"/>
              </a:rPr>
              <a:t>WIC </a:t>
            </a:r>
            <a:r>
              <a:rPr lang="zh-TW" sz="2400" dirty="0">
                <a:solidFill>
                  <a:schemeClr val="tx1"/>
                </a:solidFill>
                <a:effectLst/>
                <a:latin typeface="Calibri" panose="020F0502020204030204" pitchFamily="34" charset="0"/>
                <a:ea typeface="PMingLiU" panose="02020500000000000000" pitchFamily="18" charset="-120"/>
                <a:cs typeface="Calibri" panose="020F0502020204030204" pitchFamily="34" charset="0"/>
              </a:rPr>
              <a:t>也可以與其他政府計劃結合使用，例如補充營養援助計劃</a:t>
            </a:r>
            <a:r>
              <a:rPr lang="en-US" sz="2400" dirty="0">
                <a:solidFill>
                  <a:schemeClr val="tx1"/>
                </a:solidFill>
                <a:effectLst/>
                <a:latin typeface="Calibri" panose="020F0502020204030204" pitchFamily="34" charset="0"/>
                <a:ea typeface="PMingLiU" panose="02020500000000000000" pitchFamily="18" charset="-120"/>
                <a:cs typeface="Calibri" panose="020F0502020204030204" pitchFamily="34" charset="0"/>
              </a:rPr>
              <a:t>(SNAP)</a:t>
            </a:r>
            <a:r>
              <a:rPr lang="zh-TW" sz="2400" dirty="0">
                <a:solidFill>
                  <a:schemeClr val="tx1"/>
                </a:solidFill>
                <a:effectLst/>
                <a:latin typeface="Calibri" panose="020F0502020204030204" pitchFamily="34" charset="0"/>
                <a:ea typeface="PMingLiU" panose="02020500000000000000" pitchFamily="18" charset="-120"/>
                <a:cs typeface="Calibri" panose="020F0502020204030204" pitchFamily="34" charset="0"/>
              </a:rPr>
              <a:t>、全國學校早餐計劃</a:t>
            </a:r>
            <a:r>
              <a:rPr lang="en-US" sz="2400" dirty="0">
                <a:solidFill>
                  <a:schemeClr val="tx1"/>
                </a:solidFill>
                <a:effectLst/>
                <a:latin typeface="Calibri" panose="020F0502020204030204" pitchFamily="34" charset="0"/>
                <a:ea typeface="PMingLiU" panose="02020500000000000000" pitchFamily="18" charset="-120"/>
                <a:cs typeface="Calibri" panose="020F0502020204030204" pitchFamily="34" charset="0"/>
              </a:rPr>
              <a:t>(NSB) </a:t>
            </a:r>
            <a:r>
              <a:rPr lang="zh-TW" sz="2400" dirty="0">
                <a:solidFill>
                  <a:schemeClr val="tx1"/>
                </a:solidFill>
                <a:effectLst/>
                <a:latin typeface="Calibri" panose="020F0502020204030204" pitchFamily="34" charset="0"/>
                <a:ea typeface="PMingLiU" panose="02020500000000000000" pitchFamily="18" charset="-120"/>
                <a:cs typeface="Calibri" panose="020F0502020204030204" pitchFamily="34" charset="0"/>
              </a:rPr>
              <a:t>和全國學校午餐計劃</a:t>
            </a:r>
            <a:r>
              <a:rPr lang="en-US" sz="2400" dirty="0">
                <a:solidFill>
                  <a:schemeClr val="tx1"/>
                </a:solidFill>
                <a:effectLst/>
                <a:latin typeface="Calibri" panose="020F0502020204030204" pitchFamily="34" charset="0"/>
                <a:ea typeface="PMingLiU" panose="02020500000000000000" pitchFamily="18" charset="-120"/>
                <a:cs typeface="Calibri" panose="020F0502020204030204" pitchFamily="34" charset="0"/>
              </a:rPr>
              <a:t>(NSLP)</a:t>
            </a:r>
            <a:r>
              <a:rPr lang="zh-TW" sz="2400" dirty="0">
                <a:solidFill>
                  <a:schemeClr val="tx1"/>
                </a:solidFill>
                <a:effectLst/>
                <a:latin typeface="Calibri" panose="020F0502020204030204" pitchFamily="34" charset="0"/>
                <a:ea typeface="PMingLiU" panose="02020500000000000000" pitchFamily="18" charset="-120"/>
                <a:cs typeface="Calibri" panose="020F0502020204030204" pitchFamily="34" charset="0"/>
              </a:rPr>
              <a:t>。聯絡你所在州的</a:t>
            </a:r>
            <a:r>
              <a:rPr lang="en-US" sz="2400" dirty="0">
                <a:solidFill>
                  <a:schemeClr val="tx1"/>
                </a:solidFill>
                <a:effectLst/>
                <a:latin typeface="Calibri" panose="020F0502020204030204" pitchFamily="34" charset="0"/>
                <a:ea typeface="PMingLiU" panose="02020500000000000000" pitchFamily="18" charset="-120"/>
                <a:cs typeface="Calibri" panose="020F0502020204030204" pitchFamily="34" charset="0"/>
              </a:rPr>
              <a:t>WIC</a:t>
            </a:r>
            <a:r>
              <a:rPr lang="zh-TW" sz="2400" dirty="0">
                <a:solidFill>
                  <a:schemeClr val="tx1"/>
                </a:solidFill>
                <a:effectLst/>
                <a:latin typeface="Calibri" panose="020F0502020204030204" pitchFamily="34" charset="0"/>
                <a:ea typeface="PMingLiU" panose="02020500000000000000" pitchFamily="18" charset="-120"/>
                <a:cs typeface="Calibri" panose="020F0502020204030204" pitchFamily="34" charset="0"/>
              </a:rPr>
              <a:t>機構，以尋找離你最近的地點進行申請。</a:t>
            </a:r>
            <a:endParaRPr lang="en-US" sz="2400" dirty="0">
              <a:solidFill>
                <a:schemeClr val="tx1"/>
              </a:solidFill>
              <a:effectLst/>
              <a:latin typeface="Calibri" panose="020F0502020204030204" pitchFamily="34" charset="0"/>
              <a:ea typeface="PMingLiU" panose="02020500000000000000" pitchFamily="18" charset="-120"/>
              <a:cs typeface="Mangal" panose="02040503050203030202" pitchFamily="18" charset="0"/>
            </a:endParaRPr>
          </a:p>
          <a:p>
            <a:endParaRPr lang="en-US" sz="2400" dirty="0"/>
          </a:p>
        </p:txBody>
      </p:sp>
      <p:sp>
        <p:nvSpPr>
          <p:cNvPr id="6" name="TextBox 5">
            <a:extLst>
              <a:ext uri="{FF2B5EF4-FFF2-40B4-BE49-F238E27FC236}">
                <a16:creationId xmlns:a16="http://schemas.microsoft.com/office/drawing/2014/main" id="{601DBD2B-E925-F979-380B-5857215F46EB}"/>
              </a:ext>
            </a:extLst>
          </p:cNvPr>
          <p:cNvSpPr txBox="1"/>
          <p:nvPr/>
        </p:nvSpPr>
        <p:spPr>
          <a:xfrm>
            <a:off x="2438400" y="228600"/>
            <a:ext cx="6096000"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ja-JP" altLang="en-US" sz="4800" b="1" i="0" u="none" strike="noStrike" kern="1200" cap="none" spc="0" normalizeH="0" baseline="0" noProof="0" dirty="0">
                <a:ln>
                  <a:noFill/>
                </a:ln>
                <a:solidFill>
                  <a:srgbClr val="39683E"/>
                </a:solidFill>
                <a:effectLst/>
                <a:uLnTx/>
                <a:uFillTx/>
                <a:latin typeface="Calibri"/>
                <a:ea typeface="+mn-ea"/>
                <a:cs typeface="Tahoma" pitchFamily="34" charset="0"/>
              </a:rPr>
              <a:t>營養計劃</a:t>
            </a:r>
            <a:endParaRPr kumimoji="0" lang="en-US" sz="4800" b="1" i="0" u="none" strike="noStrike" kern="1200" cap="none" spc="0" normalizeH="0" baseline="0" noProof="0" dirty="0">
              <a:ln>
                <a:noFill/>
              </a:ln>
              <a:solidFill>
                <a:srgbClr val="39683E"/>
              </a:solidFill>
              <a:effectLst/>
              <a:uLnTx/>
              <a:uFillTx/>
              <a:latin typeface="Calibri"/>
              <a:ea typeface="+mn-ea"/>
              <a:cs typeface="Tahoma" pitchFamily="34" charset="0"/>
            </a:endParaRPr>
          </a:p>
        </p:txBody>
      </p:sp>
      <p:sp>
        <p:nvSpPr>
          <p:cNvPr id="10" name="TextBox 9">
            <a:extLst>
              <a:ext uri="{FF2B5EF4-FFF2-40B4-BE49-F238E27FC236}">
                <a16:creationId xmlns:a16="http://schemas.microsoft.com/office/drawing/2014/main" id="{56CD7753-E3A3-6206-3C13-9C5A35795F76}"/>
              </a:ext>
            </a:extLst>
          </p:cNvPr>
          <p:cNvSpPr txBox="1"/>
          <p:nvPr/>
        </p:nvSpPr>
        <p:spPr>
          <a:xfrm>
            <a:off x="2525486" y="5986046"/>
            <a:ext cx="6096000" cy="338554"/>
          </a:xfrm>
          <a:prstGeom prst="rect">
            <a:avLst/>
          </a:prstGeom>
          <a:noFill/>
        </p:spPr>
        <p:txBody>
          <a:bodyPr wrap="square">
            <a:spAutoFit/>
          </a:bodyPr>
          <a:lstStyle/>
          <a:p>
            <a:r>
              <a:rPr lang="ja-JP" altLang="en-US" sz="1600" dirty="0"/>
              <a:t>來源</a:t>
            </a:r>
            <a:r>
              <a:rPr lang="en-US" sz="1600" dirty="0"/>
              <a:t>: </a:t>
            </a:r>
            <a:r>
              <a:rPr lang="en-US" sz="1600" dirty="0">
                <a:hlinkClick r:id="rId3"/>
              </a:rPr>
              <a:t>https://www.fns.usda.gov/programs</a:t>
            </a:r>
            <a:r>
              <a:rPr lang="en-US" sz="1600" dirty="0"/>
              <a:t> </a:t>
            </a:r>
          </a:p>
        </p:txBody>
      </p:sp>
    </p:spTree>
    <p:extLst>
      <p:ext uri="{BB962C8B-B14F-4D97-AF65-F5344CB8AC3E}">
        <p14:creationId xmlns:p14="http://schemas.microsoft.com/office/powerpoint/2010/main" val="3615814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01ABD8-B3AD-9CD1-0B66-FF175E79653A}"/>
              </a:ext>
            </a:extLst>
          </p:cNvPr>
          <p:cNvSpPr>
            <a:spLocks noGrp="1"/>
          </p:cNvSpPr>
          <p:nvPr>
            <p:ph sz="quarter" idx="12"/>
          </p:nvPr>
        </p:nvSpPr>
        <p:spPr/>
        <p:txBody>
          <a:bodyPr/>
          <a:lstStyle/>
          <a:p>
            <a:endParaRPr lang="en-US" dirty="0"/>
          </a:p>
        </p:txBody>
      </p:sp>
      <p:pic>
        <p:nvPicPr>
          <p:cNvPr id="1026" name="Picture 2">
            <a:extLst>
              <a:ext uri="{FF2B5EF4-FFF2-40B4-BE49-F238E27FC236}">
                <a16:creationId xmlns:a16="http://schemas.microsoft.com/office/drawing/2014/main" id="{586A91E8-1424-FBC0-C7C9-8E091C0F3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143000"/>
            <a:ext cx="4797224" cy="4797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708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01ABD8-B3AD-9CD1-0B66-FF175E79653A}"/>
              </a:ext>
            </a:extLst>
          </p:cNvPr>
          <p:cNvSpPr>
            <a:spLocks noGrp="1"/>
          </p:cNvSpPr>
          <p:nvPr>
            <p:ph sz="quarter" idx="12"/>
          </p:nvPr>
        </p:nvSpPr>
        <p:spPr/>
        <p:txBody>
          <a:bodyPr/>
          <a:lstStyle/>
          <a:p>
            <a:endParaRPr lang="en-US" dirty="0"/>
          </a:p>
        </p:txBody>
      </p:sp>
      <p:pic>
        <p:nvPicPr>
          <p:cNvPr id="3" name="Picture 2">
            <a:extLst>
              <a:ext uri="{FF2B5EF4-FFF2-40B4-BE49-F238E27FC236}">
                <a16:creationId xmlns:a16="http://schemas.microsoft.com/office/drawing/2014/main" id="{1C367137-A626-5B09-9EEB-EFBFB35B6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886200" y="1429615"/>
            <a:ext cx="5105400" cy="446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780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1981200" y="1066800"/>
            <a:ext cx="8534400"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zh-TW" altLang="en-US" sz="4000" b="1" dirty="0"/>
              <a:t>進食所有的食物類別中的各種食物。</a:t>
            </a:r>
            <a:endParaRPr lang="en-US" sz="4000" b="1" dirty="0"/>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2057400" y="1981200"/>
            <a:ext cx="9296400"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a:lnSpc>
                <a:spcPct val="107000"/>
              </a:lnSpc>
              <a:spcBef>
                <a:spcPts val="0"/>
              </a:spcBef>
              <a:spcAft>
                <a:spcPts val="0"/>
              </a:spcAft>
              <a:buClr>
                <a:srgbClr val="39683E"/>
              </a:buClr>
              <a:buFont typeface="Symbol" panose="05050102010706020507" pitchFamily="18" charset="2"/>
              <a:buChar char=""/>
            </a:pPr>
            <a:r>
              <a:rPr lang="zh-TW" altLang="en-US" sz="3600" dirty="0">
                <a:solidFill>
                  <a:schemeClr val="tx1"/>
                </a:solidFill>
                <a:latin typeface="Calibri" panose="020F0502020204030204" pitchFamily="34" charset="0"/>
                <a:cs typeface="Times New Roman" panose="02020603050405020304" pitchFamily="18" charset="0"/>
              </a:rPr>
              <a:t>將你喜愛的文化食物和傳統融為一體。</a:t>
            </a:r>
            <a:endParaRPr lang="en-US" altLang="zh-TW" sz="3600" dirty="0">
              <a:solidFill>
                <a:schemeClr val="tx1"/>
              </a:solidFill>
              <a:latin typeface="Calibri" panose="020F0502020204030204" pitchFamily="34" charset="0"/>
              <a:cs typeface="Times New Roman" panose="02020603050405020304" pitchFamily="18" charset="0"/>
            </a:endParaRPr>
          </a:p>
          <a:p>
            <a:pPr marR="0" lvl="0">
              <a:lnSpc>
                <a:spcPct val="107000"/>
              </a:lnSpc>
              <a:spcBef>
                <a:spcPts val="0"/>
              </a:spcBef>
              <a:spcAft>
                <a:spcPts val="0"/>
              </a:spcAft>
              <a:buClr>
                <a:srgbClr val="39683E"/>
              </a:buClr>
              <a:buFont typeface="Symbol" panose="05050102010706020507" pitchFamily="18" charset="2"/>
              <a:buChar char=""/>
            </a:pPr>
            <a:r>
              <a:rPr lang="zh-TW" altLang="en-US" sz="3600" dirty="0">
                <a:solidFill>
                  <a:schemeClr val="tx1"/>
                </a:solidFill>
                <a:latin typeface="Calibri" panose="020F0502020204030204" pitchFamily="34" charset="0"/>
                <a:cs typeface="Times New Roman" panose="02020603050405020304" pitchFamily="18" charset="0"/>
              </a:rPr>
              <a:t>食用各種形態的食物，包括新鮮的、冷凍的、罐裝的和乾製食品。</a:t>
            </a:r>
            <a:endParaRPr lang="en-US" altLang="zh-TW" sz="3600" dirty="0">
              <a:solidFill>
                <a:schemeClr val="tx1"/>
              </a:solidFill>
              <a:latin typeface="Calibri" panose="020F0502020204030204" pitchFamily="34" charset="0"/>
              <a:cs typeface="Times New Roman" panose="02020603050405020304" pitchFamily="18" charset="0"/>
            </a:endParaRPr>
          </a:p>
          <a:p>
            <a:pPr marR="0" lvl="0">
              <a:lnSpc>
                <a:spcPct val="107000"/>
              </a:lnSpc>
              <a:spcBef>
                <a:spcPts val="0"/>
              </a:spcBef>
              <a:spcAft>
                <a:spcPts val="0"/>
              </a:spcAft>
              <a:buClr>
                <a:srgbClr val="39683E"/>
              </a:buClr>
              <a:buFont typeface="Symbol" panose="05050102010706020507" pitchFamily="18" charset="2"/>
              <a:buChar char=""/>
            </a:pPr>
            <a:r>
              <a:rPr lang="zh-TW" altLang="en-US" sz="3600" dirty="0">
                <a:solidFill>
                  <a:schemeClr val="tx1"/>
                </a:solidFill>
                <a:latin typeface="Calibri" panose="020F0502020204030204" pitchFamily="34" charset="0"/>
                <a:cs typeface="Times New Roman" panose="02020603050405020304" pitchFamily="18" charset="0"/>
              </a:rPr>
              <a:t>避免那些提倡不必要限制的時尚飲食法。</a:t>
            </a:r>
            <a:endParaRPr lang="en-US" altLang="zh-TW" sz="3600" dirty="0">
              <a:solidFill>
                <a:schemeClr val="tx1"/>
              </a:solidFill>
              <a:latin typeface="Calibri" panose="020F0502020204030204" pitchFamily="34" charset="0"/>
              <a:cs typeface="Times New Roman" panose="02020603050405020304" pitchFamily="18" charset="0"/>
            </a:endParaRPr>
          </a:p>
          <a:p>
            <a:pPr marR="0" lvl="0">
              <a:lnSpc>
                <a:spcPct val="107000"/>
              </a:lnSpc>
              <a:spcBef>
                <a:spcPts val="0"/>
              </a:spcBef>
              <a:spcAft>
                <a:spcPts val="0"/>
              </a:spcAft>
              <a:buClr>
                <a:srgbClr val="39683E"/>
              </a:buClr>
              <a:buFont typeface="Symbol" panose="05050102010706020507" pitchFamily="18" charset="2"/>
              <a:buChar char=""/>
            </a:pPr>
            <a:r>
              <a:rPr lang="zh-TW" altLang="en-US" sz="3600" dirty="0">
                <a:solidFill>
                  <a:schemeClr val="tx1"/>
                </a:solidFill>
                <a:latin typeface="Calibri" panose="020F0502020204030204" pitchFamily="34" charset="0"/>
                <a:cs typeface="Times New Roman" panose="02020603050405020304" pitchFamily="18" charset="0"/>
              </a:rPr>
              <a:t>為你的身體提供所需的能量，以此來表達你對身體的感激之情。</a:t>
            </a:r>
            <a:endParaRPr lang="en-US" sz="3600" dirty="0">
              <a:solidFill>
                <a:schemeClr val="tx1"/>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726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DB0E15E-320E-42ED-B54A-E837050BF1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010400" y="2362200"/>
            <a:ext cx="5172744"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457199" y="1143000"/>
            <a:ext cx="10439399"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zh-TW" altLang="en-US" sz="4000" b="1" dirty="0"/>
              <a:t>在家製作可口的食物。</a:t>
            </a:r>
            <a:endParaRPr lang="en-US" sz="4000" b="1" dirty="0"/>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2209800" y="2133600"/>
            <a:ext cx="5486400"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7000"/>
              </a:lnSpc>
              <a:spcBef>
                <a:spcPts val="0"/>
              </a:spcBef>
              <a:spcAft>
                <a:spcPts val="0"/>
              </a:spcAft>
              <a:buClr>
                <a:srgbClr val="39683E"/>
              </a:buClr>
              <a:buFont typeface="Symbol" panose="05050102010706020507" pitchFamily="18" charset="2"/>
              <a:buChar char=""/>
            </a:pPr>
            <a:r>
              <a:rPr lang="zh-TW" altLang="en-US" sz="3200" dirty="0">
                <a:solidFill>
                  <a:schemeClr val="tx1"/>
                </a:solidFill>
                <a:latin typeface="Calibri" panose="020F0502020204030204" pitchFamily="34" charset="0"/>
                <a:cs typeface="Times New Roman" panose="02020603050405020304" pitchFamily="18" charset="0"/>
              </a:rPr>
              <a:t>學習烹飪和備餐的技巧。</a:t>
            </a:r>
            <a:endParaRPr lang="en-US" altLang="zh-TW" sz="3200" dirty="0">
              <a:solidFill>
                <a:schemeClr val="tx1"/>
              </a:solidFill>
              <a:latin typeface="Calibri" panose="020F0502020204030204" pitchFamily="34" charset="0"/>
              <a:cs typeface="Times New Roman" panose="02020603050405020304" pitchFamily="18" charset="0"/>
            </a:endParaRPr>
          </a:p>
          <a:p>
            <a:pPr>
              <a:lnSpc>
                <a:spcPct val="107000"/>
              </a:lnSpc>
              <a:spcBef>
                <a:spcPts val="0"/>
              </a:spcBef>
              <a:spcAft>
                <a:spcPts val="0"/>
              </a:spcAft>
              <a:buClr>
                <a:srgbClr val="39683E"/>
              </a:buClr>
              <a:buFont typeface="Symbol" panose="05050102010706020507" pitchFamily="18" charset="2"/>
              <a:buChar char=""/>
            </a:pPr>
            <a:r>
              <a:rPr lang="zh-TW" altLang="en-US" sz="3200" dirty="0">
                <a:solidFill>
                  <a:schemeClr val="tx1"/>
                </a:solidFill>
                <a:latin typeface="Calibri" panose="020F0502020204030204" pitchFamily="34" charset="0"/>
                <a:cs typeface="Times New Roman" panose="02020603050405020304" pitchFamily="18" charset="0"/>
              </a:rPr>
              <a:t>嘗試來自世界各地的風味和食物。</a:t>
            </a:r>
            <a:endParaRPr lang="en-US" altLang="zh-TW" sz="3200" dirty="0">
              <a:solidFill>
                <a:schemeClr val="tx1"/>
              </a:solidFill>
              <a:latin typeface="Calibri" panose="020F0502020204030204" pitchFamily="34" charset="0"/>
              <a:cs typeface="Times New Roman" panose="02020603050405020304" pitchFamily="18" charset="0"/>
            </a:endParaRPr>
          </a:p>
          <a:p>
            <a:pPr>
              <a:lnSpc>
                <a:spcPct val="107000"/>
              </a:lnSpc>
              <a:spcBef>
                <a:spcPts val="0"/>
              </a:spcBef>
              <a:spcAft>
                <a:spcPts val="0"/>
              </a:spcAft>
              <a:buClr>
                <a:srgbClr val="39683E"/>
              </a:buClr>
              <a:buFont typeface="Symbol" panose="05050102010706020507" pitchFamily="18" charset="2"/>
              <a:buChar char=""/>
            </a:pPr>
            <a:r>
              <a:rPr lang="zh-TW" altLang="en-US" sz="3200" dirty="0">
                <a:solidFill>
                  <a:schemeClr val="tx1"/>
                </a:solidFill>
                <a:latin typeface="Calibri" panose="020F0502020204030204" pitchFamily="34" charset="0"/>
                <a:cs typeface="Times New Roman" panose="02020603050405020304" pitchFamily="18" charset="0"/>
              </a:rPr>
              <a:t>找到新穎的方法來使用剩菜剩飯，而不是把它們扔掉。</a:t>
            </a:r>
            <a:endParaRPr lang="en-US" altLang="zh-TW" sz="3200" dirty="0">
              <a:solidFill>
                <a:schemeClr val="tx1"/>
              </a:solidFill>
              <a:latin typeface="Calibri" panose="020F0502020204030204" pitchFamily="34" charset="0"/>
              <a:cs typeface="Times New Roman" panose="02020603050405020304" pitchFamily="18" charset="0"/>
            </a:endParaRPr>
          </a:p>
          <a:p>
            <a:pPr>
              <a:lnSpc>
                <a:spcPct val="107000"/>
              </a:lnSpc>
              <a:spcBef>
                <a:spcPts val="0"/>
              </a:spcBef>
              <a:spcAft>
                <a:spcPts val="0"/>
              </a:spcAft>
              <a:buClr>
                <a:srgbClr val="39683E"/>
              </a:buClr>
              <a:buFont typeface="Symbol" panose="05050102010706020507" pitchFamily="18" charset="2"/>
              <a:buChar char=""/>
            </a:pPr>
            <a:r>
              <a:rPr lang="zh-TW" altLang="en-US" sz="3200" dirty="0">
                <a:solidFill>
                  <a:schemeClr val="tx1"/>
                </a:solidFill>
                <a:latin typeface="Calibri" panose="020F0502020204030204" pitchFamily="34" charset="0"/>
                <a:cs typeface="Times New Roman" panose="02020603050405020304" pitchFamily="18" charset="0"/>
              </a:rPr>
              <a:t>盡可能與朋友和家人一起吃飯，創造快樂的回憶。</a:t>
            </a:r>
            <a:endParaRPr lang="en-US" sz="3200" dirty="0">
              <a:solidFill>
                <a:schemeClr val="tx1"/>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2560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7B7E3F-1152-B649-8B2D-D9C274249743}"/>
              </a:ext>
            </a:extLst>
          </p:cNvPr>
          <p:cNvSpPr>
            <a:spLocks noGrp="1"/>
          </p:cNvSpPr>
          <p:nvPr>
            <p:ph sz="quarter" idx="12"/>
          </p:nvPr>
        </p:nvSpPr>
        <p:spPr>
          <a:xfrm>
            <a:off x="1485900" y="2438400"/>
            <a:ext cx="9220200" cy="3657600"/>
          </a:xfrm>
        </p:spPr>
        <p:txBody>
          <a:bodyPr/>
          <a:lstStyle/>
          <a:p>
            <a:pPr algn="ctr"/>
            <a:r>
              <a:rPr lang="ja-JP" altLang="en-US" sz="4400" dirty="0"/>
              <a:t>尋找營養專家，請瀏覽</a:t>
            </a:r>
          </a:p>
          <a:p>
            <a:pPr algn="ctr"/>
            <a:r>
              <a:rPr lang="en-US" sz="4400" b="1" dirty="0"/>
              <a:t>eatright.org</a:t>
            </a:r>
          </a:p>
          <a:p>
            <a:endParaRPr lang="en-US" dirty="0"/>
          </a:p>
        </p:txBody>
      </p:sp>
    </p:spTree>
    <p:extLst>
      <p:ext uri="{BB962C8B-B14F-4D97-AF65-F5344CB8AC3E}">
        <p14:creationId xmlns:p14="http://schemas.microsoft.com/office/powerpoint/2010/main" val="3579619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7B7E3F-1152-B649-8B2D-D9C274249743}"/>
              </a:ext>
            </a:extLst>
          </p:cNvPr>
          <p:cNvSpPr>
            <a:spLocks noGrp="1"/>
          </p:cNvSpPr>
          <p:nvPr>
            <p:ph sz="quarter" idx="12"/>
          </p:nvPr>
        </p:nvSpPr>
        <p:spPr>
          <a:xfrm>
            <a:off x="0" y="2590800"/>
            <a:ext cx="12192000" cy="3505200"/>
          </a:xfrm>
        </p:spPr>
        <p:txBody>
          <a:bodyPr/>
          <a:lstStyle/>
          <a:p>
            <a:pPr algn="ctr"/>
            <a:r>
              <a:rPr lang="ja-JP" altLang="en-US" sz="7200" dirty="0">
                <a:latin typeface="+mn-lt"/>
              </a:rPr>
              <a:t>問題？</a:t>
            </a:r>
          </a:p>
        </p:txBody>
      </p:sp>
    </p:spTree>
    <p:extLst>
      <p:ext uri="{BB962C8B-B14F-4D97-AF65-F5344CB8AC3E}">
        <p14:creationId xmlns:p14="http://schemas.microsoft.com/office/powerpoint/2010/main" val="3663511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69FC8B-9452-422F-AB7E-A414DAC138CD}"/>
              </a:ext>
            </a:extLst>
          </p:cNvPr>
          <p:cNvSpPr/>
          <p:nvPr/>
        </p:nvSpPr>
        <p:spPr>
          <a:xfrm>
            <a:off x="6003637" y="2967335"/>
            <a:ext cx="184731"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7200" b="1" dirty="0">
              <a:solidFill>
                <a:srgbClr val="39683E"/>
              </a:solidFill>
              <a:latin typeface="+mn-lt"/>
              <a:cs typeface="Tahoma" pitchFamily="34" charset="0"/>
            </a:endParaRPr>
          </a:p>
        </p:txBody>
      </p:sp>
      <p:sp>
        <p:nvSpPr>
          <p:cNvPr id="4" name="Content Placeholder 1">
            <a:extLst>
              <a:ext uri="{FF2B5EF4-FFF2-40B4-BE49-F238E27FC236}">
                <a16:creationId xmlns:a16="http://schemas.microsoft.com/office/drawing/2014/main" id="{CE0AFFCA-319D-4AAF-A4DD-776D374A95D6}"/>
              </a:ext>
            </a:extLst>
          </p:cNvPr>
          <p:cNvSpPr txBox="1">
            <a:spLocks/>
          </p:cNvSpPr>
          <p:nvPr/>
        </p:nvSpPr>
        <p:spPr>
          <a:xfrm>
            <a:off x="0" y="2590800"/>
            <a:ext cx="12192000" cy="35052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ja-JP" altLang="en-US" sz="7200" dirty="0">
                <a:solidFill>
                  <a:srgbClr val="39683E"/>
                </a:solidFill>
                <a:latin typeface="+mn-lt"/>
                <a:cs typeface="Tahoma" pitchFamily="34" charset="0"/>
              </a:rPr>
              <a:t>謝謝</a:t>
            </a:r>
            <a:r>
              <a:rPr lang="en-US" altLang="ja-JP" sz="7200" dirty="0">
                <a:solidFill>
                  <a:srgbClr val="39683E"/>
                </a:solidFill>
                <a:latin typeface="+mn-lt"/>
                <a:cs typeface="Tahoma" pitchFamily="34" charset="0"/>
              </a:rPr>
              <a:t>!</a:t>
            </a:r>
          </a:p>
        </p:txBody>
      </p:sp>
    </p:spTree>
    <p:extLst>
      <p:ext uri="{BB962C8B-B14F-4D97-AF65-F5344CB8AC3E}">
        <p14:creationId xmlns:p14="http://schemas.microsoft.com/office/powerpoint/2010/main" val="790417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39683E"/>
        </a:solidFill>
        <a:effectLst/>
      </p:bgPr>
    </p:bg>
    <p:spTree>
      <p:nvGrpSpPr>
        <p:cNvPr id="1" name=""/>
        <p:cNvGrpSpPr/>
        <p:nvPr/>
      </p:nvGrpSpPr>
      <p:grpSpPr>
        <a:xfrm>
          <a:off x="0" y="0"/>
          <a:ext cx="0" cy="0"/>
          <a:chOff x="0" y="0"/>
          <a:chExt cx="0" cy="0"/>
        </a:xfrm>
      </p:grpSpPr>
      <p:sp>
        <p:nvSpPr>
          <p:cNvPr id="4" name="Line 12">
            <a:extLst>
              <a:ext uri="{FF2B5EF4-FFF2-40B4-BE49-F238E27FC236}">
                <a16:creationId xmlns:a16="http://schemas.microsoft.com/office/drawing/2014/main" id="{AB6A3572-3F52-6E4D-87DB-1568902FA272}"/>
              </a:ext>
            </a:extLst>
          </p:cNvPr>
          <p:cNvSpPr>
            <a:spLocks noChangeShapeType="1"/>
          </p:cNvSpPr>
          <p:nvPr/>
        </p:nvSpPr>
        <p:spPr bwMode="auto">
          <a:xfrm>
            <a:off x="473946" y="724932"/>
            <a:ext cx="113792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7" name="Line 12">
            <a:extLst>
              <a:ext uri="{FF2B5EF4-FFF2-40B4-BE49-F238E27FC236}">
                <a16:creationId xmlns:a16="http://schemas.microsoft.com/office/drawing/2014/main" id="{E9FB849F-0B44-F84F-953C-F4E31386D0CB}"/>
              </a:ext>
            </a:extLst>
          </p:cNvPr>
          <p:cNvSpPr>
            <a:spLocks noChangeShapeType="1"/>
          </p:cNvSpPr>
          <p:nvPr/>
        </p:nvSpPr>
        <p:spPr bwMode="auto">
          <a:xfrm>
            <a:off x="406400" y="6305034"/>
            <a:ext cx="113792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dirty="0">
              <a:latin typeface="+mn-lt"/>
            </a:endParaRPr>
          </a:p>
        </p:txBody>
      </p:sp>
      <p:sp>
        <p:nvSpPr>
          <p:cNvPr id="8" name="TextBox 7">
            <a:extLst>
              <a:ext uri="{FF2B5EF4-FFF2-40B4-BE49-F238E27FC236}">
                <a16:creationId xmlns:a16="http://schemas.microsoft.com/office/drawing/2014/main" id="{90EDAD2A-8564-B246-B8B3-893552CBB8E3}"/>
              </a:ext>
            </a:extLst>
          </p:cNvPr>
          <p:cNvSpPr txBox="1"/>
          <p:nvPr/>
        </p:nvSpPr>
        <p:spPr>
          <a:xfrm>
            <a:off x="393700" y="6336268"/>
            <a:ext cx="2836674"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9" name="TextBox 8">
            <a:extLst>
              <a:ext uri="{FF2B5EF4-FFF2-40B4-BE49-F238E27FC236}">
                <a16:creationId xmlns:a16="http://schemas.microsoft.com/office/drawing/2014/main" id="{DE260610-0378-404B-9F85-05110702E420}"/>
              </a:ext>
            </a:extLst>
          </p:cNvPr>
          <p:cNvSpPr txBox="1"/>
          <p:nvPr/>
        </p:nvSpPr>
        <p:spPr>
          <a:xfrm>
            <a:off x="10445023" y="6342102"/>
            <a:ext cx="1289777" cy="369332"/>
          </a:xfrm>
          <a:prstGeom prst="rect">
            <a:avLst/>
          </a:prstGeom>
          <a:noFill/>
        </p:spPr>
        <p:txBody>
          <a:bodyPr wrap="none" rtlCol="0">
            <a:spAutoFit/>
          </a:bodyPr>
          <a:lstStyle/>
          <a:p>
            <a:r>
              <a:rPr lang="en-US" dirty="0">
                <a:solidFill>
                  <a:schemeClr val="bg1"/>
                </a:solidFill>
                <a:latin typeface="+mj-lt"/>
              </a:rPr>
              <a:t>eatright.org</a:t>
            </a:r>
          </a:p>
        </p:txBody>
      </p:sp>
      <p:pic>
        <p:nvPicPr>
          <p:cNvPr id="13" name="Picture 12" descr="Academy-of-Nutrition-and-DieteticsReverse.png">
            <a:extLst>
              <a:ext uri="{FF2B5EF4-FFF2-40B4-BE49-F238E27FC236}">
                <a16:creationId xmlns:a16="http://schemas.microsoft.com/office/drawing/2014/main" id="{7236D7E7-FE47-4E96-B58C-A178DD2B4008}"/>
              </a:ext>
            </a:extLst>
          </p:cNvPr>
          <p:cNvPicPr>
            <a:picLocks noChangeAspect="1"/>
          </p:cNvPicPr>
          <p:nvPr/>
        </p:nvPicPr>
        <p:blipFill>
          <a:blip r:embed="rId3" cstate="print"/>
          <a:stretch>
            <a:fillRect/>
          </a:stretch>
        </p:blipFill>
        <p:spPr>
          <a:xfrm>
            <a:off x="9356167" y="266347"/>
            <a:ext cx="2514210" cy="440051"/>
          </a:xfrm>
          <a:prstGeom prst="rect">
            <a:avLst/>
          </a:prstGeom>
        </p:spPr>
      </p:pic>
      <p:sp>
        <p:nvSpPr>
          <p:cNvPr id="6" name="TextBox 5">
            <a:extLst>
              <a:ext uri="{FF2B5EF4-FFF2-40B4-BE49-F238E27FC236}">
                <a16:creationId xmlns:a16="http://schemas.microsoft.com/office/drawing/2014/main" id="{09619197-4339-BB87-D4DD-36CCF08E6597}"/>
              </a:ext>
            </a:extLst>
          </p:cNvPr>
          <p:cNvSpPr txBox="1"/>
          <p:nvPr/>
        </p:nvSpPr>
        <p:spPr>
          <a:xfrm>
            <a:off x="473946" y="322477"/>
            <a:ext cx="1268296" cy="369332"/>
          </a:xfrm>
          <a:prstGeom prst="rect">
            <a:avLst/>
          </a:prstGeom>
          <a:noFill/>
        </p:spPr>
        <p:txBody>
          <a:bodyPr wrap="none" rtlCol="0">
            <a:spAutoFit/>
          </a:bodyPr>
          <a:lstStyle/>
          <a:p>
            <a:r>
              <a:rPr lang="en-US" dirty="0">
                <a:solidFill>
                  <a:schemeClr val="bg1"/>
                </a:solidFill>
              </a:rPr>
              <a:t>2023</a:t>
            </a:r>
            <a:r>
              <a:rPr lang="zh-TW" sz="1800" dirty="0">
                <a:solidFill>
                  <a:schemeClr val="bg1"/>
                </a:solidFill>
                <a:effectLst/>
                <a:latin typeface="PMingLiU" panose="02020500000000000000" pitchFamily="18" charset="-120"/>
                <a:cs typeface="Calibri" panose="020F0502020204030204" pitchFamily="34" charset="0"/>
              </a:rPr>
              <a:t>年</a:t>
            </a:r>
            <a:r>
              <a:rPr lang="en-US" sz="1800" dirty="0">
                <a:solidFill>
                  <a:schemeClr val="bg1"/>
                </a:solidFill>
                <a:effectLst/>
                <a:latin typeface="PMingLiU" panose="02020500000000000000" pitchFamily="18" charset="-120"/>
                <a:cs typeface="Calibri" panose="020F0502020204030204" pitchFamily="34" charset="0"/>
              </a:rPr>
              <a:t>3</a:t>
            </a:r>
            <a:r>
              <a:rPr lang="zh-TW" sz="1800" dirty="0">
                <a:solidFill>
                  <a:schemeClr val="bg1"/>
                </a:solidFill>
                <a:effectLst/>
                <a:ea typeface="PMingLiU" panose="02020500000000000000" pitchFamily="18" charset="-120"/>
                <a:cs typeface="Calibri" panose="020F0502020204030204" pitchFamily="34" charset="0"/>
              </a:rPr>
              <a:t>月</a:t>
            </a:r>
            <a:endParaRPr lang="en-US" dirty="0">
              <a:solidFill>
                <a:schemeClr val="bg1"/>
              </a:solidFill>
            </a:endParaRPr>
          </a:p>
        </p:txBody>
      </p:sp>
      <p:pic>
        <p:nvPicPr>
          <p:cNvPr id="5" name="Picture 4">
            <a:extLst>
              <a:ext uri="{FF2B5EF4-FFF2-40B4-BE49-F238E27FC236}">
                <a16:creationId xmlns:a16="http://schemas.microsoft.com/office/drawing/2014/main" id="{FD808A55-8F82-EC70-EEA0-14C9F542D9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45083" y="985743"/>
            <a:ext cx="5122894" cy="5034058"/>
          </a:xfrm>
          <a:prstGeom prst="rect">
            <a:avLst/>
          </a:prstGeom>
        </p:spPr>
      </p:pic>
    </p:spTree>
    <p:extLst>
      <p:ext uri="{BB962C8B-B14F-4D97-AF65-F5344CB8AC3E}">
        <p14:creationId xmlns:p14="http://schemas.microsoft.com/office/powerpoint/2010/main" val="2145220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3A55A7-0C49-3B4B-BBB0-E9489D07DC78}"/>
              </a:ext>
            </a:extLst>
          </p:cNvPr>
          <p:cNvSpPr>
            <a:spLocks noGrp="1"/>
          </p:cNvSpPr>
          <p:nvPr>
            <p:ph type="body" sz="quarter" idx="12"/>
          </p:nvPr>
        </p:nvSpPr>
        <p:spPr>
          <a:xfrm>
            <a:off x="2468155" y="2362201"/>
            <a:ext cx="9114245" cy="3505199"/>
          </a:xfrm>
        </p:spPr>
        <p:txBody>
          <a:bodyPr/>
          <a:lstStyle/>
          <a:p>
            <a:pPr marL="342900" indent="-342900">
              <a:lnSpc>
                <a:spcPct val="150000"/>
              </a:lnSpc>
              <a:spcBef>
                <a:spcPts val="400"/>
              </a:spcBef>
              <a:buFont typeface="Arial" panose="020B0604020202020204" pitchFamily="34" charset="0"/>
              <a:buChar char="•"/>
            </a:pPr>
            <a:r>
              <a:rPr lang="zh-TW" altLang="en-US" sz="3000" dirty="0">
                <a:solidFill>
                  <a:schemeClr val="tx1"/>
                </a:solidFill>
              </a:rPr>
              <a:t>列出食物中的營養素。</a:t>
            </a:r>
          </a:p>
          <a:p>
            <a:pPr marL="342900" indent="-342900">
              <a:lnSpc>
                <a:spcPct val="150000"/>
              </a:lnSpc>
              <a:spcBef>
                <a:spcPts val="400"/>
              </a:spcBef>
              <a:buFont typeface="Arial" panose="020B0604020202020204" pitchFamily="34" charset="0"/>
              <a:buChar char="•"/>
            </a:pPr>
            <a:r>
              <a:rPr lang="zh-TW" altLang="en-US" sz="3000" dirty="0">
                <a:solidFill>
                  <a:schemeClr val="tx1"/>
                </a:solidFill>
              </a:rPr>
              <a:t>描述什麼使食物更營養豐富。</a:t>
            </a:r>
          </a:p>
          <a:p>
            <a:pPr marL="342900" indent="-342900">
              <a:lnSpc>
                <a:spcPct val="150000"/>
              </a:lnSpc>
              <a:spcBef>
                <a:spcPts val="400"/>
              </a:spcBef>
              <a:buFont typeface="Arial" panose="020B0604020202020204" pitchFamily="34" charset="0"/>
              <a:buChar char="•"/>
            </a:pPr>
            <a:r>
              <a:rPr lang="zh-TW" altLang="en-US" sz="3000" dirty="0">
                <a:solidFill>
                  <a:schemeClr val="tx1"/>
                </a:solidFill>
              </a:rPr>
              <a:t>解釋在有限的預算下為未來加油的兩種方法。</a:t>
            </a:r>
          </a:p>
        </p:txBody>
      </p:sp>
      <p:sp>
        <p:nvSpPr>
          <p:cNvPr id="3" name="Text Placeholder 2">
            <a:extLst>
              <a:ext uri="{FF2B5EF4-FFF2-40B4-BE49-F238E27FC236}">
                <a16:creationId xmlns:a16="http://schemas.microsoft.com/office/drawing/2014/main" id="{9A061EEE-9FD4-414F-A720-7AA85EC21547}"/>
              </a:ext>
            </a:extLst>
          </p:cNvPr>
          <p:cNvSpPr>
            <a:spLocks noGrp="1"/>
          </p:cNvSpPr>
          <p:nvPr>
            <p:ph type="body" sz="quarter" idx="13"/>
          </p:nvPr>
        </p:nvSpPr>
        <p:spPr>
          <a:xfrm>
            <a:off x="0" y="1219200"/>
            <a:ext cx="12192000" cy="609600"/>
          </a:xfrm>
        </p:spPr>
        <p:txBody>
          <a:bodyPr/>
          <a:lstStyle/>
          <a:p>
            <a:pPr algn="ctr"/>
            <a:r>
              <a:rPr lang="ja-JP" altLang="en-US" sz="4800" b="1" dirty="0"/>
              <a:t>目標：</a:t>
            </a:r>
            <a:endParaRPr lang="en-US" sz="4800" b="1" dirty="0"/>
          </a:p>
        </p:txBody>
      </p:sp>
    </p:spTree>
    <p:extLst>
      <p:ext uri="{BB962C8B-B14F-4D97-AF65-F5344CB8AC3E}">
        <p14:creationId xmlns:p14="http://schemas.microsoft.com/office/powerpoint/2010/main" val="950285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28C942-D9DF-8142-907B-A49213379A59}"/>
              </a:ext>
            </a:extLst>
          </p:cNvPr>
          <p:cNvSpPr>
            <a:spLocks noGrp="1"/>
          </p:cNvSpPr>
          <p:nvPr>
            <p:ph type="body" sz="quarter" idx="13"/>
          </p:nvPr>
        </p:nvSpPr>
        <p:spPr>
          <a:xfrm>
            <a:off x="0" y="1295400"/>
            <a:ext cx="12192000" cy="914400"/>
          </a:xfrm>
        </p:spPr>
        <p:txBody>
          <a:bodyPr/>
          <a:lstStyle/>
          <a:p>
            <a:r>
              <a:rPr lang="ja-JP" altLang="en-US" sz="4800" b="1" dirty="0">
                <a:solidFill>
                  <a:srgbClr val="39683E"/>
                </a:solidFill>
              </a:rPr>
              <a:t>營養素</a:t>
            </a:r>
            <a:endParaRPr lang="en-US" sz="4800" b="1" dirty="0">
              <a:solidFill>
                <a:srgbClr val="39683E"/>
              </a:solidFill>
            </a:endParaRPr>
          </a:p>
        </p:txBody>
      </p:sp>
      <p:sp>
        <p:nvSpPr>
          <p:cNvPr id="4" name="Text Placeholder 3">
            <a:extLst>
              <a:ext uri="{FF2B5EF4-FFF2-40B4-BE49-F238E27FC236}">
                <a16:creationId xmlns:a16="http://schemas.microsoft.com/office/drawing/2014/main" id="{649FBC01-0519-ED21-F061-57DAAEDAACB0}"/>
              </a:ext>
            </a:extLst>
          </p:cNvPr>
          <p:cNvSpPr>
            <a:spLocks noGrp="1"/>
          </p:cNvSpPr>
          <p:nvPr>
            <p:ph type="body" sz="quarter" idx="14"/>
          </p:nvPr>
        </p:nvSpPr>
        <p:spPr>
          <a:xfrm>
            <a:off x="2489200" y="2667000"/>
            <a:ext cx="4470400" cy="2362200"/>
          </a:xfrm>
        </p:spPr>
        <p:txBody>
          <a:bodyPr/>
          <a:lstStyle/>
          <a:p>
            <a:pPr>
              <a:lnSpc>
                <a:spcPct val="150000"/>
              </a:lnSpc>
              <a:buClr>
                <a:srgbClr val="39683E"/>
              </a:buClr>
            </a:pPr>
            <a:r>
              <a:rPr lang="zh-TW" altLang="en-US" sz="3600" dirty="0">
                <a:solidFill>
                  <a:schemeClr val="tx1"/>
                </a:solidFill>
              </a:rPr>
              <a:t>碳水化合物</a:t>
            </a:r>
          </a:p>
          <a:p>
            <a:pPr>
              <a:lnSpc>
                <a:spcPct val="150000"/>
              </a:lnSpc>
              <a:buClr>
                <a:srgbClr val="39683E"/>
              </a:buClr>
            </a:pPr>
            <a:r>
              <a:rPr lang="zh-TW" altLang="en-US" sz="3600" dirty="0">
                <a:solidFill>
                  <a:schemeClr val="tx1"/>
                </a:solidFill>
              </a:rPr>
              <a:t>蛋白質</a:t>
            </a:r>
          </a:p>
          <a:p>
            <a:pPr>
              <a:lnSpc>
                <a:spcPct val="150000"/>
              </a:lnSpc>
              <a:buClr>
                <a:srgbClr val="39683E"/>
              </a:buClr>
            </a:pPr>
            <a:r>
              <a:rPr lang="zh-TW" altLang="en-US" sz="3600" dirty="0">
                <a:solidFill>
                  <a:schemeClr val="tx1"/>
                </a:solidFill>
              </a:rPr>
              <a:t>脂肪</a:t>
            </a:r>
          </a:p>
        </p:txBody>
      </p:sp>
      <p:sp>
        <p:nvSpPr>
          <p:cNvPr id="5" name="Text Placeholder 3">
            <a:extLst>
              <a:ext uri="{FF2B5EF4-FFF2-40B4-BE49-F238E27FC236}">
                <a16:creationId xmlns:a16="http://schemas.microsoft.com/office/drawing/2014/main" id="{7BDF1FAD-4F0E-BD17-330D-EBF34577F87F}"/>
              </a:ext>
            </a:extLst>
          </p:cNvPr>
          <p:cNvSpPr txBox="1">
            <a:spLocks/>
          </p:cNvSpPr>
          <p:nvPr/>
        </p:nvSpPr>
        <p:spPr>
          <a:xfrm>
            <a:off x="7416800" y="2667000"/>
            <a:ext cx="4470400" cy="2362200"/>
          </a:xfrm>
          <a:prstGeom prst="rect">
            <a:avLst/>
          </a:prstGeom>
        </p:spPr>
        <p:txBody>
          <a:bodyPr/>
          <a:lstStyle>
            <a:lvl1pPr marL="342900" indent="-342900" algn="l" rtl="0" eaLnBrk="1" fontAlgn="base" hangingPunct="1">
              <a:spcBef>
                <a:spcPct val="0"/>
              </a:spcBef>
              <a:spcAft>
                <a:spcPct val="0"/>
              </a:spcAft>
              <a:buFont typeface="Arial" panose="020B0604020202020204" pitchFamily="34" charset="0"/>
              <a:buChar char="•"/>
              <a:defRPr sz="2000" kern="1200">
                <a:solidFill>
                  <a:srgbClr val="717171"/>
                </a:solidFill>
                <a:latin typeface="+mn-lt"/>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39683E"/>
              </a:buClr>
            </a:pPr>
            <a:r>
              <a:rPr lang="zh-TW" altLang="en-US" sz="3600" dirty="0">
                <a:solidFill>
                  <a:schemeClr val="tx1"/>
                </a:solidFill>
              </a:rPr>
              <a:t>維生素</a:t>
            </a:r>
          </a:p>
          <a:p>
            <a:pPr>
              <a:lnSpc>
                <a:spcPct val="150000"/>
              </a:lnSpc>
              <a:buClr>
                <a:srgbClr val="39683E"/>
              </a:buClr>
            </a:pPr>
            <a:r>
              <a:rPr lang="zh-TW" altLang="en-US" sz="3600" dirty="0">
                <a:solidFill>
                  <a:schemeClr val="tx1"/>
                </a:solidFill>
              </a:rPr>
              <a:t>礦物質</a:t>
            </a:r>
          </a:p>
          <a:p>
            <a:pPr>
              <a:lnSpc>
                <a:spcPct val="150000"/>
              </a:lnSpc>
              <a:buClr>
                <a:srgbClr val="39683E"/>
              </a:buClr>
            </a:pPr>
            <a:r>
              <a:rPr lang="zh-TW" altLang="en-US" sz="3600" dirty="0">
                <a:solidFill>
                  <a:schemeClr val="tx1"/>
                </a:solidFill>
              </a:rPr>
              <a:t>水</a:t>
            </a:r>
          </a:p>
        </p:txBody>
      </p:sp>
    </p:spTree>
    <p:extLst>
      <p:ext uri="{BB962C8B-B14F-4D97-AF65-F5344CB8AC3E}">
        <p14:creationId xmlns:p14="http://schemas.microsoft.com/office/powerpoint/2010/main" val="3309071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B4D1C9-390F-4086-9941-9FA57C8F08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835"/>
          <a:stretch/>
        </p:blipFill>
        <p:spPr>
          <a:xfrm>
            <a:off x="6147310" y="2895600"/>
            <a:ext cx="4520690" cy="3352799"/>
          </a:xfrm>
          <a:prstGeom prst="rect">
            <a:avLst/>
          </a:prstGeom>
        </p:spPr>
      </p:pic>
      <p:pic>
        <p:nvPicPr>
          <p:cNvPr id="5" name="Picture 4">
            <a:extLst>
              <a:ext uri="{FF2B5EF4-FFF2-40B4-BE49-F238E27FC236}">
                <a16:creationId xmlns:a16="http://schemas.microsoft.com/office/drawing/2014/main" id="{9CBF1608-6A4A-498E-82F7-FF887942241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63674" y="4027074"/>
            <a:ext cx="4879926" cy="2004254"/>
          </a:xfrm>
          <a:prstGeom prst="rect">
            <a:avLst/>
          </a:prstGeom>
        </p:spPr>
      </p:pic>
      <p:pic>
        <p:nvPicPr>
          <p:cNvPr id="8" name="Picture 7">
            <a:extLst>
              <a:ext uri="{FF2B5EF4-FFF2-40B4-BE49-F238E27FC236}">
                <a16:creationId xmlns:a16="http://schemas.microsoft.com/office/drawing/2014/main" id="{ED704227-AF07-46A0-A707-817B6832F02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419600" y="1905000"/>
            <a:ext cx="3685017" cy="2346512"/>
          </a:xfrm>
          <a:prstGeom prst="rect">
            <a:avLst/>
          </a:prstGeom>
        </p:spPr>
      </p:pic>
      <p:pic>
        <p:nvPicPr>
          <p:cNvPr id="9" name="Picture 8">
            <a:extLst>
              <a:ext uri="{FF2B5EF4-FFF2-40B4-BE49-F238E27FC236}">
                <a16:creationId xmlns:a16="http://schemas.microsoft.com/office/drawing/2014/main" id="{4BF044F7-01D6-4C42-A61C-38249596697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382000" y="1600200"/>
            <a:ext cx="3602634" cy="2323698"/>
          </a:xfrm>
          <a:prstGeom prst="rect">
            <a:avLst/>
          </a:prstGeom>
        </p:spPr>
      </p:pic>
      <p:pic>
        <p:nvPicPr>
          <p:cNvPr id="10" name="Picture 9">
            <a:extLst>
              <a:ext uri="{FF2B5EF4-FFF2-40B4-BE49-F238E27FC236}">
                <a16:creationId xmlns:a16="http://schemas.microsoft.com/office/drawing/2014/main" id="{71E80905-B352-4142-84BF-5C6058DCC3B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62815" y="2298521"/>
            <a:ext cx="2540260" cy="1956157"/>
          </a:xfrm>
          <a:prstGeom prst="rect">
            <a:avLst/>
          </a:prstGeom>
        </p:spPr>
      </p:pic>
      <p:sp>
        <p:nvSpPr>
          <p:cNvPr id="7" name="Text Placeholder 2">
            <a:extLst>
              <a:ext uri="{FF2B5EF4-FFF2-40B4-BE49-F238E27FC236}">
                <a16:creationId xmlns:a16="http://schemas.microsoft.com/office/drawing/2014/main" id="{FCA3C4AC-DA9A-4B49-83AF-0D8F3C8EC606}"/>
              </a:ext>
            </a:extLst>
          </p:cNvPr>
          <p:cNvSpPr txBox="1">
            <a:spLocks/>
          </p:cNvSpPr>
          <p:nvPr/>
        </p:nvSpPr>
        <p:spPr>
          <a:xfrm>
            <a:off x="0" y="1143000"/>
            <a:ext cx="12192000" cy="609600"/>
          </a:xfrm>
          <a:prstGeom prst="rect">
            <a:avLst/>
          </a:prstGeom>
        </p:spPr>
        <p:txBody>
          <a:bodyPr/>
          <a:lstStyle>
            <a:lvl1pPr marL="342900" indent="-342900" algn="l" rtl="0" eaLnBrk="1" fontAlgn="base" hangingPunct="1">
              <a:spcBef>
                <a:spcPct val="0"/>
              </a:spcBef>
              <a:spcAft>
                <a:spcPct val="0"/>
              </a:spcAft>
              <a:buFont typeface="Arial" pitchFamily="34" charset="0"/>
              <a:defRPr sz="32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ja-JP" altLang="en-US" sz="4800" b="1" dirty="0">
                <a:latin typeface="+mj-lt"/>
              </a:rPr>
              <a:t>食物類別</a:t>
            </a:r>
            <a:endParaRPr lang="en-US" sz="4800" b="1" dirty="0">
              <a:latin typeface="+mj-lt"/>
            </a:endParaRPr>
          </a:p>
        </p:txBody>
      </p:sp>
    </p:spTree>
    <p:extLst>
      <p:ext uri="{BB962C8B-B14F-4D97-AF65-F5344CB8AC3E}">
        <p14:creationId xmlns:p14="http://schemas.microsoft.com/office/powerpoint/2010/main" val="3569117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FD3F93-FAF8-E595-5028-CD9C0A05929A}"/>
              </a:ext>
            </a:extLst>
          </p:cNvPr>
          <p:cNvSpPr txBox="1"/>
          <p:nvPr/>
        </p:nvSpPr>
        <p:spPr>
          <a:xfrm>
            <a:off x="1905000" y="1600200"/>
            <a:ext cx="9677400" cy="3046988"/>
          </a:xfrm>
          <a:prstGeom prst="rect">
            <a:avLst/>
          </a:prstGeom>
          <a:noFill/>
        </p:spPr>
        <p:txBody>
          <a:bodyPr wrap="square" rtlCol="0">
            <a:spAutoFit/>
          </a:bodyPr>
          <a:lstStyle/>
          <a:p>
            <a:r>
              <a:rPr lang="zh-TW" altLang="en-US" sz="3200" dirty="0">
                <a:latin typeface="+mn-lt"/>
                <a:cs typeface="Tahoma" pitchFamily="34" charset="0"/>
              </a:rPr>
              <a:t>營養豐富的食品和飲料提供維生素、礦物質和其他促進健康的成分，並且幾乎沒有添加糖、飽和脂肪和鈉。蔬菜、水果、全穀物、海產品、雞蛋、豆類、豌豆和扁豆、無鹽堅果和種子、無脂和低脂乳製品、瘦肉和家禽</a:t>
            </a:r>
            <a:r>
              <a:rPr lang="en-US" altLang="zh-TW" sz="3200" dirty="0">
                <a:effectLst/>
                <a:latin typeface="PMingLiU" panose="02020500000000000000" pitchFamily="18" charset="-120"/>
                <a:ea typeface="PMingLiU" panose="02020500000000000000" pitchFamily="18" charset="-120"/>
              </a:rPr>
              <a:t>(</a:t>
            </a:r>
            <a:r>
              <a:rPr lang="zh-TW" altLang="en-US" sz="3200" dirty="0">
                <a:effectLst/>
                <a:latin typeface="PMingLiU" panose="02020500000000000000" pitchFamily="18" charset="-120"/>
                <a:ea typeface="PMingLiU" panose="02020500000000000000" pitchFamily="18" charset="-120"/>
              </a:rPr>
              <a:t>在製作時不加或少加糖、飽和脂肪和鈉</a:t>
            </a:r>
            <a:r>
              <a:rPr lang="en-US" altLang="zh-TW" sz="3200" dirty="0">
                <a:effectLst/>
                <a:latin typeface="PMingLiU" panose="02020500000000000000" pitchFamily="18" charset="-120"/>
                <a:ea typeface="PMingLiU" panose="02020500000000000000" pitchFamily="18" charset="-120"/>
              </a:rPr>
              <a:t>) </a:t>
            </a:r>
            <a:r>
              <a:rPr lang="zh-TW" altLang="en-US" sz="3200" dirty="0">
                <a:effectLst/>
                <a:latin typeface="Segoe UI" panose="020B0502040204020203" pitchFamily="34" charset="0"/>
              </a:rPr>
              <a:t>這些都是營養豐富的食物</a:t>
            </a:r>
            <a:r>
              <a:rPr lang="zh-TW" altLang="en-US" sz="3200" dirty="0">
                <a:latin typeface="+mn-lt"/>
                <a:cs typeface="Tahoma" pitchFamily="34" charset="0"/>
              </a:rPr>
              <a:t>。</a:t>
            </a:r>
            <a:endParaRPr lang="en-US" sz="2000" dirty="0"/>
          </a:p>
        </p:txBody>
      </p:sp>
      <p:sp>
        <p:nvSpPr>
          <p:cNvPr id="4" name="TextBox 3">
            <a:extLst>
              <a:ext uri="{FF2B5EF4-FFF2-40B4-BE49-F238E27FC236}">
                <a16:creationId xmlns:a16="http://schemas.microsoft.com/office/drawing/2014/main" id="{351FA38C-E488-8557-98F4-4DE6A9794ECF}"/>
              </a:ext>
            </a:extLst>
          </p:cNvPr>
          <p:cNvSpPr txBox="1"/>
          <p:nvPr/>
        </p:nvSpPr>
        <p:spPr>
          <a:xfrm>
            <a:off x="1905000" y="5181600"/>
            <a:ext cx="9677400" cy="1200329"/>
          </a:xfrm>
          <a:prstGeom prst="rect">
            <a:avLst/>
          </a:prstGeom>
          <a:noFill/>
        </p:spPr>
        <p:txBody>
          <a:bodyPr wrap="square" rtlCol="0">
            <a:spAutoFit/>
          </a:bodyPr>
          <a:lstStyle/>
          <a:p>
            <a:r>
              <a:rPr lang="ja-JP" altLang="en-US" sz="1800" kern="1200" dirty="0">
                <a:solidFill>
                  <a:schemeClr val="bg1">
                    <a:lumMod val="50000"/>
                  </a:schemeClr>
                </a:solidFill>
                <a:effectLst/>
                <a:latin typeface="Arial" panose="020B0604020202020204" pitchFamily="34" charset="0"/>
                <a:ea typeface="Calibri" panose="020F0502020204030204" pitchFamily="34" charset="0"/>
                <a:cs typeface="Times New Roman" panose="02020603050405020304" pitchFamily="18" charset="0"/>
              </a:rPr>
              <a:t>來源</a:t>
            </a:r>
            <a:r>
              <a:rPr lang="en-US"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kern="1200" dirty="0">
                <a:solidFill>
                  <a:srgbClr val="212121"/>
                </a:solidFill>
                <a:effectLst/>
                <a:latin typeface="Source Sans Pro" panose="020B0503030403020204" pitchFamily="34" charset="0"/>
                <a:ea typeface="Calibri" panose="020F0502020204030204" pitchFamily="34" charset="0"/>
                <a:cs typeface="Times New Roman" panose="02020603050405020304" pitchFamily="18" charset="0"/>
              </a:rPr>
              <a:t>U.S. Department of Agriculture and U.S. Department of Health and Human Services. </a:t>
            </a:r>
            <a:r>
              <a:rPr lang="en-US" sz="1800" i="1" kern="1200" dirty="0">
                <a:solidFill>
                  <a:srgbClr val="212121"/>
                </a:solidFill>
                <a:effectLst/>
                <a:latin typeface="Source Sans Pro" panose="020B0503030403020204" pitchFamily="34" charset="0"/>
                <a:ea typeface="Calibri" panose="020F0502020204030204" pitchFamily="34" charset="0"/>
                <a:cs typeface="Times New Roman" panose="02020603050405020304" pitchFamily="18" charset="0"/>
              </a:rPr>
              <a:t>Dietary Guidelines for Americans, 2020-2025</a:t>
            </a:r>
            <a:r>
              <a:rPr lang="en-US" sz="1800" kern="1200" dirty="0">
                <a:solidFill>
                  <a:srgbClr val="212121"/>
                </a:solidFill>
                <a:effectLst/>
                <a:latin typeface="Source Sans Pro" panose="020B0503030403020204" pitchFamily="34" charset="0"/>
                <a:ea typeface="Calibri" panose="020F0502020204030204" pitchFamily="34" charset="0"/>
                <a:cs typeface="Times New Roman" panose="02020603050405020304" pitchFamily="18" charset="0"/>
              </a:rPr>
              <a:t>. 9th Edition. December 2020. Available at </a:t>
            </a:r>
            <a:r>
              <a:rPr lang="en-US" sz="1800" u="sng" kern="1200" dirty="0">
                <a:solidFill>
                  <a:srgbClr val="4C6FDE"/>
                </a:solidFill>
                <a:effectLst/>
                <a:latin typeface="Source Sans Pro" panose="020B0503030403020204" pitchFamily="34" charset="0"/>
                <a:ea typeface="Calibri" panose="020F0502020204030204" pitchFamily="34" charset="0"/>
                <a:cs typeface="Times New Roman" panose="02020603050405020304" pitchFamily="18" charset="0"/>
                <a:hlinkClick r:id="rId3"/>
              </a:rPr>
              <a:t>DietaryGuidelines.gov</a:t>
            </a:r>
            <a:r>
              <a:rPr lang="en-US" sz="1800" kern="1200" dirty="0">
                <a:solidFill>
                  <a:srgbClr val="212121"/>
                </a:solidFill>
                <a:effectLst/>
                <a:latin typeface="Source Sans Pro" panose="020B0503030403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86511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ABB1A3-CA11-506C-9D49-7300BC655F7A}"/>
              </a:ext>
            </a:extLst>
          </p:cNvPr>
          <p:cNvSpPr>
            <a:spLocks noGrp="1"/>
          </p:cNvSpPr>
          <p:nvPr>
            <p:ph type="body" sz="quarter" idx="12"/>
          </p:nvPr>
        </p:nvSpPr>
        <p:spPr>
          <a:xfrm>
            <a:off x="2209800" y="2209800"/>
            <a:ext cx="9677400" cy="3962400"/>
          </a:xfrm>
        </p:spPr>
        <p:txBody>
          <a:bodyPr/>
          <a:lstStyle/>
          <a:p>
            <a:pPr>
              <a:lnSpc>
                <a:spcPct val="150000"/>
              </a:lnSpc>
              <a:spcBef>
                <a:spcPts val="0"/>
              </a:spcBef>
              <a:buClr>
                <a:srgbClr val="39683E"/>
              </a:buClr>
              <a:buFont typeface="Symbol" panose="05050102010706020507" pitchFamily="18" charset="2"/>
              <a:buChar char=""/>
            </a:pPr>
            <a:r>
              <a:rPr lang="zh-TW" altLang="en-US" dirty="0">
                <a:solidFill>
                  <a:schemeClr val="tx1"/>
                </a:solidFill>
                <a:latin typeface="Calibri" panose="020F0502020204030204" pitchFamily="34" charset="0"/>
                <a:cs typeface="Times New Roman" panose="02020603050405020304" pitchFamily="18" charset="0"/>
              </a:rPr>
              <a:t>吃飯時要考慮到環境問題。</a:t>
            </a:r>
            <a:endParaRPr lang="en-US" altLang="zh-TW" dirty="0">
              <a:solidFill>
                <a:schemeClr val="tx1"/>
              </a:solidFill>
              <a:latin typeface="Calibri" panose="020F0502020204030204" pitchFamily="34" charset="0"/>
              <a:cs typeface="Times New Roman" panose="02020603050405020304" pitchFamily="18" charset="0"/>
            </a:endParaRPr>
          </a:p>
          <a:p>
            <a:pPr>
              <a:lnSpc>
                <a:spcPct val="150000"/>
              </a:lnSpc>
              <a:spcBef>
                <a:spcPts val="0"/>
              </a:spcBef>
              <a:buClr>
                <a:srgbClr val="39683E"/>
              </a:buClr>
              <a:buFont typeface="Symbol" panose="05050102010706020507" pitchFamily="18" charset="2"/>
              <a:buChar char=""/>
            </a:pPr>
            <a:r>
              <a:rPr lang="zh-TW" altLang="en-US" dirty="0">
                <a:solidFill>
                  <a:schemeClr val="tx1"/>
                </a:solidFill>
                <a:latin typeface="Calibri" panose="020F0502020204030204" pitchFamily="34" charset="0"/>
                <a:cs typeface="Times New Roman" panose="02020603050405020304" pitchFamily="18" charset="0"/>
              </a:rPr>
              <a:t>約見註冊營養師（</a:t>
            </a:r>
            <a:r>
              <a:rPr lang="en-US" altLang="zh-TW" dirty="0">
                <a:solidFill>
                  <a:schemeClr val="tx1"/>
                </a:solidFill>
                <a:latin typeface="Calibri" panose="020F0502020204030204" pitchFamily="34" charset="0"/>
                <a:cs typeface="Times New Roman" panose="02020603050405020304" pitchFamily="18" charset="0"/>
              </a:rPr>
              <a:t>RDN</a:t>
            </a:r>
            <a:r>
              <a:rPr lang="zh-TW" altLang="en-US" dirty="0">
                <a:solidFill>
                  <a:schemeClr val="tx1"/>
                </a:solidFill>
                <a:latin typeface="Calibri" panose="020F0502020204030204" pitchFamily="34" charset="0"/>
                <a:cs typeface="Times New Roman" panose="02020603050405020304" pitchFamily="18" charset="0"/>
              </a:rPr>
              <a:t>）。</a:t>
            </a:r>
            <a:endParaRPr lang="en-US" altLang="zh-TW" dirty="0">
              <a:solidFill>
                <a:schemeClr val="tx1"/>
              </a:solidFill>
              <a:latin typeface="Calibri" panose="020F0502020204030204" pitchFamily="34" charset="0"/>
              <a:cs typeface="Times New Roman" panose="02020603050405020304" pitchFamily="18" charset="0"/>
            </a:endParaRPr>
          </a:p>
          <a:p>
            <a:pPr>
              <a:lnSpc>
                <a:spcPct val="150000"/>
              </a:lnSpc>
              <a:spcBef>
                <a:spcPts val="0"/>
              </a:spcBef>
              <a:buClr>
                <a:srgbClr val="39683E"/>
              </a:buClr>
              <a:buFont typeface="Symbol" panose="05050102010706020507" pitchFamily="18" charset="2"/>
              <a:buChar char=""/>
            </a:pPr>
            <a:r>
              <a:rPr lang="zh-TW" altLang="en-US" dirty="0">
                <a:solidFill>
                  <a:schemeClr val="tx1"/>
                </a:solidFill>
                <a:latin typeface="Calibri" panose="020F0502020204030204" pitchFamily="34" charset="0"/>
                <a:cs typeface="Times New Roman" panose="02020603050405020304" pitchFamily="18" charset="0"/>
              </a:rPr>
              <a:t>保持營養，並節省開支。</a:t>
            </a:r>
            <a:endParaRPr lang="en-US" altLang="zh-TW" dirty="0">
              <a:solidFill>
                <a:schemeClr val="tx1"/>
              </a:solidFill>
              <a:latin typeface="Calibri" panose="020F0502020204030204" pitchFamily="34" charset="0"/>
              <a:cs typeface="Times New Roman" panose="02020603050405020304" pitchFamily="18" charset="0"/>
            </a:endParaRPr>
          </a:p>
          <a:p>
            <a:pPr>
              <a:lnSpc>
                <a:spcPct val="150000"/>
              </a:lnSpc>
              <a:spcBef>
                <a:spcPts val="0"/>
              </a:spcBef>
              <a:buClr>
                <a:srgbClr val="39683E"/>
              </a:buClr>
              <a:buFont typeface="Symbol" panose="05050102010706020507" pitchFamily="18" charset="2"/>
              <a:buChar char=""/>
            </a:pPr>
            <a:r>
              <a:rPr lang="zh-TW" altLang="en-US" dirty="0">
                <a:solidFill>
                  <a:schemeClr val="tx1"/>
                </a:solidFill>
                <a:latin typeface="Calibri" panose="020F0502020204030204" pitchFamily="34" charset="0"/>
                <a:cs typeface="Times New Roman" panose="02020603050405020304" pitchFamily="18" charset="0"/>
              </a:rPr>
              <a:t>進食所有的食物類別中的各種食物。</a:t>
            </a:r>
            <a:endParaRPr lang="en-US" altLang="zh-TW" dirty="0">
              <a:solidFill>
                <a:schemeClr val="tx1"/>
              </a:solidFill>
              <a:latin typeface="Calibri" panose="020F0502020204030204" pitchFamily="34" charset="0"/>
              <a:cs typeface="Times New Roman" panose="02020603050405020304" pitchFamily="18" charset="0"/>
            </a:endParaRPr>
          </a:p>
          <a:p>
            <a:pPr>
              <a:lnSpc>
                <a:spcPct val="150000"/>
              </a:lnSpc>
              <a:spcBef>
                <a:spcPts val="0"/>
              </a:spcBef>
              <a:buClr>
                <a:srgbClr val="39683E"/>
              </a:buClr>
              <a:buFont typeface="Symbol" panose="05050102010706020507" pitchFamily="18" charset="2"/>
              <a:buChar char=""/>
            </a:pPr>
            <a:r>
              <a:rPr lang="zh-TW" altLang="en-US" dirty="0">
                <a:solidFill>
                  <a:schemeClr val="tx1"/>
                </a:solidFill>
                <a:latin typeface="Calibri" panose="020F0502020204030204" pitchFamily="34" charset="0"/>
                <a:cs typeface="Times New Roman" panose="02020603050405020304" pitchFamily="18" charset="0"/>
              </a:rPr>
              <a:t>在家製作可口的食物。</a:t>
            </a:r>
            <a:endParaRPr lang="en-US" altLang="zh-TW" dirty="0">
              <a:solidFill>
                <a:schemeClr val="tx1"/>
              </a:solidFill>
              <a:latin typeface="Calibri" panose="020F0502020204030204" pitchFamily="34" charset="0"/>
              <a:cs typeface="Times New Roman" panose="02020603050405020304" pitchFamily="18" charset="0"/>
            </a:endParaRPr>
          </a:p>
          <a:p>
            <a:pPr>
              <a:lnSpc>
                <a:spcPct val="150000"/>
              </a:lnSpc>
              <a:spcBef>
                <a:spcPts val="0"/>
              </a:spcBef>
              <a:buClr>
                <a:srgbClr val="39683E"/>
              </a:buClr>
              <a:buFont typeface="Symbol" panose="05050102010706020507" pitchFamily="18" charset="2"/>
              <a:buChar char=""/>
            </a:pPr>
            <a:endParaRPr lang="en-US" dirty="0"/>
          </a:p>
        </p:txBody>
      </p:sp>
      <p:sp>
        <p:nvSpPr>
          <p:cNvPr id="4" name="Text Placeholder 2">
            <a:extLst>
              <a:ext uri="{FF2B5EF4-FFF2-40B4-BE49-F238E27FC236}">
                <a16:creationId xmlns:a16="http://schemas.microsoft.com/office/drawing/2014/main" id="{7769BDCA-D363-304A-F52F-9E7408741CC6}"/>
              </a:ext>
            </a:extLst>
          </p:cNvPr>
          <p:cNvSpPr txBox="1">
            <a:spLocks/>
          </p:cNvSpPr>
          <p:nvPr/>
        </p:nvSpPr>
        <p:spPr>
          <a:xfrm>
            <a:off x="2286000" y="1143000"/>
            <a:ext cx="9296400" cy="914400"/>
          </a:xfrm>
          <a:prstGeom prst="rect">
            <a:avLst/>
          </a:prstGeom>
        </p:spPr>
        <p:txBody>
          <a:bodyPr/>
          <a:lstStyle>
            <a:lvl1pPr marL="342900" indent="-342900" algn="l" rtl="0" eaLnBrk="1" fontAlgn="base" hangingPunct="1">
              <a:spcBef>
                <a:spcPct val="0"/>
              </a:spcBef>
              <a:spcAft>
                <a:spcPct val="0"/>
              </a:spcAft>
              <a:buFont typeface="Arial" pitchFamily="34" charset="0"/>
              <a:defRPr sz="32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ja-JP" altLang="en-US" sz="4800" b="1" dirty="0"/>
              <a:t>為未來加油</a:t>
            </a:r>
            <a:endParaRPr lang="en-US" sz="4800" b="1" dirty="0"/>
          </a:p>
        </p:txBody>
      </p:sp>
    </p:spTree>
    <p:extLst>
      <p:ext uri="{BB962C8B-B14F-4D97-AF65-F5344CB8AC3E}">
        <p14:creationId xmlns:p14="http://schemas.microsoft.com/office/powerpoint/2010/main" val="2998867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BB9F2B65-839F-4844-B7E4-DFC0EF423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322477" y="1600200"/>
            <a:ext cx="4557445" cy="455744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990601" y="1066800"/>
            <a:ext cx="9372600"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zh-TW" altLang="en-US" sz="4000" b="1" dirty="0"/>
              <a:t>吃飯時要考慮到環境問題。</a:t>
            </a:r>
            <a:endParaRPr lang="en-US" sz="4000" b="1" dirty="0"/>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2362200" y="1905000"/>
            <a:ext cx="5715000"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nSpc>
                <a:spcPct val="150000"/>
              </a:lnSpc>
              <a:spcBef>
                <a:spcPts val="0"/>
              </a:spcBef>
              <a:spcAft>
                <a:spcPts val="0"/>
              </a:spcAft>
              <a:buClr>
                <a:srgbClr val="39683E"/>
              </a:buClr>
              <a:buFont typeface="Symbol" panose="05050102010706020507" pitchFamily="18" charset="2"/>
              <a:buChar char=""/>
            </a:pPr>
            <a:r>
              <a:rPr lang="ja-JP" alt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享用更多植物性膳食和零食。</a:t>
            </a:r>
            <a:endParaRPr lang="en-US" altLang="ja-JP"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Clr>
                <a:srgbClr val="39683E"/>
              </a:buClr>
              <a:buFont typeface="Symbol" panose="05050102010706020507" pitchFamily="18" charset="2"/>
              <a:buChar char=""/>
            </a:pPr>
            <a:r>
              <a:rPr lang="zh-TW" alt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購買包裝最少的食品。</a:t>
            </a:r>
            <a:endParaRPr lang="en-US" altLang="zh-TW"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Clr>
                <a:srgbClr val="39683E"/>
              </a:buClr>
              <a:buFont typeface="Symbol" panose="05050102010706020507" pitchFamily="18" charset="2"/>
              <a:buChar char=""/>
            </a:pPr>
            <a:r>
              <a:rPr lang="zh-TW" alt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盡可能購買時令食品並在當地購物。</a:t>
            </a:r>
            <a:endParaRPr lang="en-US" altLang="zh-TW"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Clr>
                <a:srgbClr val="39683E"/>
              </a:buClr>
              <a:buFont typeface="Symbol" panose="05050102010706020507" pitchFamily="18" charset="2"/>
              <a:buChar char=""/>
            </a:pPr>
            <a:r>
              <a:rPr lang="zh-TW" alt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在家裡開一個容器或利用後院花園來種植食物。</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5703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7B7E3F-1152-B649-8B2D-D9C274249743}"/>
              </a:ext>
            </a:extLst>
          </p:cNvPr>
          <p:cNvSpPr>
            <a:spLocks noGrp="1"/>
          </p:cNvSpPr>
          <p:nvPr>
            <p:ph sz="quarter" idx="12"/>
          </p:nvPr>
        </p:nvSpPr>
        <p:spPr>
          <a:xfrm>
            <a:off x="2133600" y="1219200"/>
            <a:ext cx="9639300" cy="3657600"/>
          </a:xfrm>
        </p:spPr>
        <p:txBody>
          <a:bodyPr/>
          <a:lstStyle/>
          <a:p>
            <a:pPr marL="0" marR="0">
              <a:lnSpc>
                <a:spcPct val="150000"/>
              </a:lnSpc>
              <a:spcBef>
                <a:spcPts val="0"/>
              </a:spcBef>
              <a:spcAft>
                <a:spcPts val="800"/>
              </a:spcAft>
            </a:pPr>
            <a:r>
              <a:rPr lang="zh-TW" altLang="en-US" sz="3600" b="1" dirty="0"/>
              <a:t>約見註冊營養師（</a:t>
            </a:r>
            <a:r>
              <a:rPr lang="en-US" altLang="zh-TW" sz="3600" b="1" dirty="0"/>
              <a:t>RDN</a:t>
            </a:r>
            <a:r>
              <a:rPr lang="zh-TW" altLang="en-US" sz="3600" b="1" dirty="0"/>
              <a:t>）。</a:t>
            </a:r>
            <a:endParaRPr lang="en-US" altLang="zh-TW" sz="3600" b="1" dirty="0"/>
          </a:p>
          <a:p>
            <a:pPr>
              <a:lnSpc>
                <a:spcPct val="150000"/>
              </a:lnSpc>
              <a:spcBef>
                <a:spcPts val="0"/>
              </a:spcBef>
              <a:spcAft>
                <a:spcPts val="0"/>
              </a:spcAft>
              <a:buClr>
                <a:srgbClr val="39683E"/>
              </a:buClr>
              <a:buFont typeface="Symbol" panose="05050102010706020507" pitchFamily="18" charset="2"/>
              <a:buChar char=""/>
            </a:pPr>
            <a:r>
              <a:rPr lang="zh-TW" altLang="en-US" sz="3200" dirty="0">
                <a:solidFill>
                  <a:schemeClr val="tx1"/>
                </a:solidFill>
                <a:latin typeface="Calibri" panose="020F0502020204030204" pitchFamily="34" charset="0"/>
                <a:cs typeface="Times New Roman" panose="02020603050405020304" pitchFamily="18" charset="0"/>
              </a:rPr>
              <a:t>請你的醫生為你轉介到註冊營養師</a:t>
            </a:r>
            <a:r>
              <a:rPr lang="en-US" altLang="zh-TW" sz="3200" dirty="0">
                <a:solidFill>
                  <a:schemeClr val="tx1"/>
                </a:solidFill>
                <a:latin typeface="Calibri" panose="020F0502020204030204" pitchFamily="34" charset="0"/>
                <a:cs typeface="Times New Roman" panose="02020603050405020304" pitchFamily="18" charset="0"/>
              </a:rPr>
              <a:t>(RDN)</a:t>
            </a:r>
            <a:r>
              <a:rPr lang="zh-TW" altLang="en-US" sz="3200" dirty="0">
                <a:solidFill>
                  <a:schemeClr val="tx1"/>
                </a:solidFill>
                <a:latin typeface="Calibri" panose="020F0502020204030204" pitchFamily="34" charset="0"/>
                <a:cs typeface="Times New Roman" panose="02020603050405020304" pitchFamily="18" charset="0"/>
              </a:rPr>
              <a:t>。</a:t>
            </a:r>
            <a:endParaRPr lang="en-US" altLang="zh-TW" sz="3200" dirty="0">
              <a:solidFill>
                <a:schemeClr val="tx1"/>
              </a:solidFill>
              <a:latin typeface="Calibri" panose="020F0502020204030204" pitchFamily="34" charset="0"/>
              <a:cs typeface="Times New Roman" panose="02020603050405020304" pitchFamily="18" charset="0"/>
            </a:endParaRPr>
          </a:p>
          <a:p>
            <a:pPr>
              <a:lnSpc>
                <a:spcPct val="150000"/>
              </a:lnSpc>
              <a:spcBef>
                <a:spcPts val="0"/>
              </a:spcBef>
              <a:spcAft>
                <a:spcPts val="0"/>
              </a:spcAft>
              <a:buClr>
                <a:srgbClr val="39683E"/>
              </a:buClr>
              <a:buFont typeface="Symbol" panose="05050102010706020507" pitchFamily="18" charset="2"/>
              <a:buChar char=""/>
            </a:pPr>
            <a:r>
              <a:rPr lang="zh-TW" altLang="en-US" sz="3200" dirty="0">
                <a:solidFill>
                  <a:schemeClr val="tx1"/>
                </a:solidFill>
                <a:latin typeface="Calibri" panose="020F0502020204030204" pitchFamily="34" charset="0"/>
                <a:cs typeface="Times New Roman" panose="02020603050405020304" pitchFamily="18" charset="0"/>
              </a:rPr>
              <a:t>尋找一個專門針對你的獨特需求的註冊營養師</a:t>
            </a:r>
            <a:r>
              <a:rPr lang="en-US" altLang="zh-TW" sz="3200" dirty="0">
                <a:solidFill>
                  <a:schemeClr val="tx1"/>
                </a:solidFill>
                <a:latin typeface="Calibri" panose="020F0502020204030204" pitchFamily="34" charset="0"/>
                <a:cs typeface="Times New Roman" panose="02020603050405020304" pitchFamily="18" charset="0"/>
              </a:rPr>
              <a:t>(RDN)</a:t>
            </a:r>
            <a:r>
              <a:rPr lang="zh-TW" altLang="en-US" sz="3200" dirty="0">
                <a:solidFill>
                  <a:schemeClr val="tx1"/>
                </a:solidFill>
                <a:latin typeface="Calibri" panose="020F0502020204030204" pitchFamily="34" charset="0"/>
                <a:cs typeface="Times New Roman" panose="02020603050405020304" pitchFamily="18" charset="0"/>
              </a:rPr>
              <a:t>。</a:t>
            </a:r>
            <a:endParaRPr lang="en-US" altLang="zh-TW" sz="3200" dirty="0">
              <a:solidFill>
                <a:schemeClr val="tx1"/>
              </a:solidFill>
              <a:latin typeface="Calibri" panose="020F0502020204030204" pitchFamily="34" charset="0"/>
              <a:cs typeface="Times New Roman" panose="02020603050405020304" pitchFamily="18" charset="0"/>
            </a:endParaRPr>
          </a:p>
          <a:p>
            <a:pPr>
              <a:lnSpc>
                <a:spcPct val="150000"/>
              </a:lnSpc>
              <a:spcBef>
                <a:spcPts val="0"/>
              </a:spcBef>
              <a:spcAft>
                <a:spcPts val="0"/>
              </a:spcAft>
              <a:buClr>
                <a:srgbClr val="39683E"/>
              </a:buClr>
              <a:buFont typeface="Symbol" panose="05050102010706020507" pitchFamily="18" charset="2"/>
              <a:buChar char=""/>
            </a:pPr>
            <a:r>
              <a:rPr lang="zh-TW" altLang="en-US" sz="3200" dirty="0">
                <a:solidFill>
                  <a:schemeClr val="tx1"/>
                </a:solidFill>
                <a:latin typeface="Calibri" panose="020F0502020204030204" pitchFamily="34" charset="0"/>
                <a:cs typeface="Times New Roman" panose="02020603050405020304" pitchFamily="18" charset="0"/>
              </a:rPr>
              <a:t>了解營養素需求如何隨著年齡的增長而變化。</a:t>
            </a:r>
            <a:endParaRPr lang="en-US" altLang="zh-TW" sz="3200" dirty="0">
              <a:solidFill>
                <a:schemeClr val="tx1"/>
              </a:solidFill>
              <a:latin typeface="Calibri" panose="020F0502020204030204" pitchFamily="34" charset="0"/>
              <a:cs typeface="Times New Roman" panose="02020603050405020304" pitchFamily="18" charset="0"/>
            </a:endParaRPr>
          </a:p>
          <a:p>
            <a:pPr>
              <a:lnSpc>
                <a:spcPct val="150000"/>
              </a:lnSpc>
              <a:spcBef>
                <a:spcPts val="0"/>
              </a:spcBef>
              <a:spcAft>
                <a:spcPts val="0"/>
              </a:spcAft>
              <a:buClr>
                <a:srgbClr val="39683E"/>
              </a:buClr>
              <a:buFont typeface="Symbol" panose="05050102010706020507" pitchFamily="18" charset="2"/>
              <a:buChar char=""/>
            </a:pPr>
            <a:r>
              <a:rPr lang="zh-TW" altLang="en-US" sz="3200" dirty="0">
                <a:solidFill>
                  <a:schemeClr val="tx1"/>
                </a:solidFill>
                <a:latin typeface="Calibri" panose="020F0502020204030204" pitchFamily="34" charset="0"/>
                <a:cs typeface="Times New Roman" panose="02020603050405020304" pitchFamily="18" charset="0"/>
              </a:rPr>
              <a:t>獲得個人化的營養資訊以滿足你的健康目標。</a:t>
            </a:r>
            <a:endParaRPr lang="en-US" altLang="zh-TW" sz="3200" dirty="0">
              <a:solidFill>
                <a:schemeClr val="tx1"/>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2457418"/>
      </p:ext>
    </p:extLst>
  </p:cSld>
  <p:clrMapOvr>
    <a:masterClrMapping/>
  </p:clrMapOvr>
</p:sld>
</file>

<file path=ppt/theme/theme1.xml><?xml version="1.0" encoding="utf-8"?>
<a:theme xmlns:a="http://schemas.openxmlformats.org/drawingml/2006/main" name="National Nutrition Month 202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ademy NNM PPT Template_Widescreen" id="{FB35E880-4961-514E-9CC6-52366979CF2F}" vid="{50685DF9-D033-9841-A25C-53EDEFF542D9}"/>
    </a:ext>
  </a:extLst>
</a:theme>
</file>

<file path=ppt/theme/theme2.xml><?xml version="1.0" encoding="utf-8"?>
<a:theme xmlns:a="http://schemas.openxmlformats.org/drawingml/2006/main" name="NNM 2021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5706</TotalTime>
  <Words>2901</Words>
  <Application>Microsoft Office PowerPoint</Application>
  <PresentationFormat>Widescreen</PresentationFormat>
  <Paragraphs>251</Paragraphs>
  <Slides>18</Slides>
  <Notes>18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Tahoma</vt:lpstr>
      <vt:lpstr>Calibri Light</vt:lpstr>
      <vt:lpstr>Calibri</vt:lpstr>
      <vt:lpstr>Segoe UI</vt:lpstr>
      <vt:lpstr>Source Sans Pro</vt:lpstr>
      <vt:lpstr>Lato</vt:lpstr>
      <vt:lpstr>Symbol</vt:lpstr>
      <vt:lpstr>Arial</vt:lpstr>
      <vt:lpstr>Myriad Pro</vt:lpstr>
      <vt:lpstr>PMingLiU</vt:lpstr>
      <vt:lpstr>National Nutrition Month 2020</vt:lpstr>
      <vt:lpstr>NNM 2021 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 Spittler</dc:creator>
  <cp:lastModifiedBy>Jill Kohn</cp:lastModifiedBy>
  <cp:revision>265</cp:revision>
  <dcterms:created xsi:type="dcterms:W3CDTF">2020-12-17T19:22:00Z</dcterms:created>
  <dcterms:modified xsi:type="dcterms:W3CDTF">2023-02-03T15:05:41Z</dcterms:modified>
</cp:coreProperties>
</file>