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F72"/>
    <a:srgbClr val="C0D446"/>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61AB6-A142-4BF5-8157-C17626FE6CD7}" v="1" dt="2024-01-23T17:00:19.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86395"/>
  </p:normalViewPr>
  <p:slideViewPr>
    <p:cSldViewPr snapToGrid="0">
      <p:cViewPr varScale="1">
        <p:scale>
          <a:sx n="63" d="100"/>
          <a:sy n="63" d="100"/>
        </p:scale>
        <p:origin x="732" y="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40" d="100"/>
          <a:sy n="140" d="100"/>
        </p:scale>
        <p:origin x="704" y="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a:t>
            </a:r>
            <a:r>
              <a:rPr lang="en-US"/>
              <a:t>Nutrition Expert </a:t>
            </a:r>
            <a:r>
              <a:rPr lang="en-US" dirty="0"/>
              <a:t>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a:t>
            </a:r>
            <a:r>
              <a:rPr lang="en-US"/>
              <a:t>great news </a:t>
            </a:r>
            <a:r>
              <a:rPr lang="en-US" dirty="0"/>
              <a:t>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437958" cy="369332"/>
          </a:xfrm>
          <a:prstGeom prst="rect">
            <a:avLst/>
          </a:prstGeom>
          <a:noFill/>
        </p:spPr>
        <p:txBody>
          <a:bodyPr wrap="none" rtlCol="0">
            <a:spAutoFit/>
          </a:bodyPr>
          <a:lstStyle/>
          <a:p>
            <a:r>
              <a:rPr lang="en-US" dirty="0">
                <a:solidFill>
                  <a:srgbClr val="B2B2B2"/>
                </a:solidFill>
              </a:rPr>
              <a:t>MARCH 2024</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
        <p:nvSpPr>
          <p:cNvPr id="3" name="Title 1">
            <a:extLst>
              <a:ext uri="{FF2B5EF4-FFF2-40B4-BE49-F238E27FC236}">
                <a16:creationId xmlns:a16="http://schemas.microsoft.com/office/drawing/2014/main" id="{A98B4CBE-4A2B-5EE8-83CD-FD482EEDBF2F}"/>
              </a:ext>
            </a:extLst>
          </p:cNvPr>
          <p:cNvSpPr txBox="1">
            <a:spLocks/>
          </p:cNvSpPr>
          <p:nvPr/>
        </p:nvSpPr>
        <p:spPr>
          <a:xfrm>
            <a:off x="617045" y="1079361"/>
            <a:ext cx="11328400" cy="2031325"/>
          </a:xfrm>
          <a:prstGeom prst="rect">
            <a:avLst/>
          </a:prstGeom>
        </p:spPr>
        <p:txBody>
          <a:bodyPr vert="horz"/>
          <a:lst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a:lstStyle>
          <a:p>
            <a:r>
              <a:rPr lang="ar-AE" sz="4000" b="1"/>
              <a:t>تناول مجموعة متنوعة من الأطعمة من جميع المجموعات الغذائية.</a:t>
            </a:r>
            <a:endParaRPr lang="en-GB" sz="4000" b="1" dirty="0"/>
          </a:p>
        </p:txBody>
      </p:sp>
      <p:sp>
        <p:nvSpPr>
          <p:cNvPr id="7" name="Text Placeholder 1">
            <a:extLst>
              <a:ext uri="{FF2B5EF4-FFF2-40B4-BE49-F238E27FC236}">
                <a16:creationId xmlns:a16="http://schemas.microsoft.com/office/drawing/2014/main" id="{E2069413-E2AE-9E3C-6575-087EE5EECD34}"/>
              </a:ext>
            </a:extLst>
          </p:cNvPr>
          <p:cNvSpPr txBox="1">
            <a:spLocks/>
          </p:cNvSpPr>
          <p:nvPr/>
        </p:nvSpPr>
        <p:spPr>
          <a:xfrm>
            <a:off x="806633" y="2095023"/>
            <a:ext cx="10768322" cy="347018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ar-SA" sz="3600" dirty="0">
                <a:effectLst/>
                <a:ea typeface="DengXian" panose="02010600030101010101" pitchFamily="2" charset="-122"/>
                <a:cs typeface="Calibri" panose="020F0502020204030204" pitchFamily="34" charset="0"/>
              </a:rPr>
              <a:t>يمكن الدمج بين الأطعمة والتقاليد الثقافية المفضلة لديك. </a:t>
            </a:r>
            <a:endParaRPr lang="en-US" sz="3600" dirty="0">
              <a:effectLst/>
              <a:ea typeface="DengXian" panose="02010600030101010101" pitchFamily="2" charset="-122"/>
              <a:cs typeface="Calibri" panose="020F0502020204030204" pitchFamily="34" charset="0"/>
            </a:endParaRPr>
          </a:p>
          <a:p>
            <a:pPr marL="457200" indent="-457200" algn="r" rtl="1">
              <a:lnSpc>
                <a:spcPct val="150000"/>
              </a:lnSpc>
              <a:spcBef>
                <a:spcPts val="0"/>
              </a:spcBef>
              <a:spcAft>
                <a:spcPts val="0"/>
              </a:spcAft>
              <a:buFont typeface="Arial" panose="020B0604020202020204" pitchFamily="34" charset="0"/>
              <a:buChar char="•"/>
            </a:pPr>
            <a:r>
              <a:rPr lang="ar-SA" sz="3600" dirty="0">
                <a:ea typeface="DengXian" panose="02010600030101010101" pitchFamily="2" charset="-122"/>
                <a:cs typeface="Calibri" panose="020F0502020204030204" pitchFamily="34" charset="0"/>
              </a:rPr>
              <a:t>تناول الأطعمة بأشكال مختلفة بما في ذلك الطازجة والمجمدة والمعلبة والمجففة</a:t>
            </a:r>
            <a:r>
              <a:rPr lang="en-US" sz="3600" dirty="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600" dirty="0">
                <a:ea typeface="DengXian" panose="02010600030101010101" pitchFamily="2" charset="-122"/>
                <a:cs typeface="Calibri" panose="020F0502020204030204" pitchFamily="34" charset="0"/>
              </a:rPr>
              <a:t>اختبر وصفات الطعام باستخدام مكونات مختلفة.</a:t>
            </a:r>
            <a:endParaRPr lang="en-US" sz="3600" dirty="0">
              <a:ea typeface="DengXian" panose="02010600030101010101" pitchFamily="2" charset="-122"/>
              <a:cs typeface="Calibri" panose="020F0502020204030204" pitchFamily="34" charset="0"/>
            </a:endParaRPr>
          </a:p>
          <a:p>
            <a:pPr marL="457200" indent="-457200" algn="r" rtl="1">
              <a:lnSpc>
                <a:spcPct val="150000"/>
              </a:lnSpc>
              <a:spcBef>
                <a:spcPts val="0"/>
              </a:spcBef>
              <a:spcAft>
                <a:spcPts val="0"/>
              </a:spcAft>
              <a:buFont typeface="Arial" panose="020B0604020202020204" pitchFamily="34" charset="0"/>
              <a:buChar char="•"/>
            </a:pPr>
            <a:r>
              <a:rPr lang="ar-AE" sz="3600" dirty="0">
                <a:ea typeface="DengXian" panose="02010600030101010101" pitchFamily="2" charset="-122"/>
                <a:cs typeface="Calibri" panose="020F0502020204030204" pitchFamily="34" charset="0"/>
              </a:rPr>
              <a:t>جرب الأطعمة الجديدة أو المأكولات العالمية.</a:t>
            </a:r>
            <a:endParaRPr lang="en-US" sz="3600" dirty="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srcRect/>
          <a:stretch/>
        </p:blipFill>
        <p:spPr bwMode="auto">
          <a:xfrm>
            <a:off x="3945427" y="1371599"/>
            <a:ext cx="4986945"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MyPlate</a:t>
            </a:r>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392783"/>
            <a:ext cx="5860472" cy="1477328"/>
          </a:xfrm>
        </p:spPr>
        <p:txBody>
          <a:bodyPr vert="horz"/>
          <a:lstStyle/>
          <a:p>
            <a:r>
              <a:rPr lang="ar-AE" b="1" dirty="0"/>
              <a:t>تناول الطعام لكن احرص على مراعاة البيئة.</a:t>
            </a:r>
            <a:endParaRPr lang="en-GB" b="1" dirty="0"/>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222924" y="1066800"/>
            <a:ext cx="11729123"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ar-AE" sz="4000" b="1" dirty="0"/>
              <a:t>تناول الطعام لكن احرص على مراعاة البيئة.</a:t>
            </a:r>
            <a:endParaRPr lang="en-US" sz="4000" b="1" dirty="0"/>
          </a:p>
        </p:txBody>
      </p:sp>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
        <p:nvSpPr>
          <p:cNvPr id="4" name="Text Placeholder 1">
            <a:extLst>
              <a:ext uri="{FF2B5EF4-FFF2-40B4-BE49-F238E27FC236}">
                <a16:creationId xmlns:a16="http://schemas.microsoft.com/office/drawing/2014/main" id="{E5AF837D-B1CC-28A2-EEA2-B81761A6BF43}"/>
              </a:ext>
            </a:extLst>
          </p:cNvPr>
          <p:cNvSpPr txBox="1">
            <a:spLocks/>
          </p:cNvSpPr>
          <p:nvPr/>
        </p:nvSpPr>
        <p:spPr>
          <a:xfrm>
            <a:off x="806633" y="2095023"/>
            <a:ext cx="7108962" cy="347018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spcBef>
                <a:spcPts val="0"/>
              </a:spcBef>
              <a:spcAft>
                <a:spcPts val="0"/>
              </a:spcAft>
              <a:buFont typeface="Arial" panose="020B0604020202020204" pitchFamily="34" charset="0"/>
              <a:buChar char="•"/>
            </a:pPr>
            <a:r>
              <a:rPr lang="ar-SA" sz="3600" dirty="0">
                <a:effectLst/>
                <a:ea typeface="DengXian" panose="02010600030101010101" pitchFamily="2" charset="-122"/>
                <a:cs typeface="Calibri" panose="020F0502020204030204" pitchFamily="34" charset="0"/>
              </a:rPr>
              <a:t>كن مبدعاً فيما يتعلق ببقايا الطعام وطرق تقليل هدر الطعام</a:t>
            </a:r>
            <a:r>
              <a:rPr lang="en-US" sz="3600" dirty="0">
                <a:effectLst/>
                <a:ea typeface="DengXian" panose="02010600030101010101" pitchFamily="2" charset="-122"/>
                <a:cs typeface="Calibri" panose="020F0502020204030204" pitchFamily="34" charset="0"/>
              </a:rPr>
              <a:t>.</a:t>
            </a:r>
          </a:p>
          <a:p>
            <a:pPr marL="457200" indent="-457200" algn="r" rtl="1">
              <a:spcBef>
                <a:spcPts val="0"/>
              </a:spcBef>
              <a:spcAft>
                <a:spcPts val="0"/>
              </a:spcAft>
              <a:buFont typeface="Arial" panose="020B0604020202020204" pitchFamily="34" charset="0"/>
              <a:buChar char="•"/>
            </a:pPr>
            <a:r>
              <a:rPr lang="ar-SA" sz="3600" dirty="0">
                <a:effectLst/>
                <a:ea typeface="DengXian" panose="02010600030101010101" pitchFamily="2" charset="-122"/>
                <a:cs typeface="Calibri" panose="020F0502020204030204" pitchFamily="34" charset="0"/>
              </a:rPr>
              <a:t>استمتع بالمزيد من الوجبات النباتية الخفيفة.</a:t>
            </a:r>
            <a:endParaRPr lang="en-US" sz="3600" dirty="0">
              <a:effectLst/>
              <a:ea typeface="DengXian" panose="02010600030101010101" pitchFamily="2" charset="-122"/>
              <a:cs typeface="Calibri" panose="020F0502020204030204" pitchFamily="34" charset="0"/>
            </a:endParaRPr>
          </a:p>
          <a:p>
            <a:pPr marL="457200" indent="-457200" algn="r" rtl="1">
              <a:spcBef>
                <a:spcPts val="0"/>
              </a:spcBef>
              <a:spcAft>
                <a:spcPts val="0"/>
              </a:spcAft>
              <a:buFont typeface="Arial" panose="020B0604020202020204" pitchFamily="34" charset="0"/>
              <a:buChar char="•"/>
            </a:pPr>
            <a:r>
              <a:rPr lang="ar-AE" sz="3600" dirty="0">
                <a:ea typeface="DengXian" panose="02010600030101010101" pitchFamily="2" charset="-122"/>
                <a:cs typeface="Calibri" panose="020F0502020204030204" pitchFamily="34" charset="0"/>
              </a:rPr>
              <a:t>اشتر الأطعمة في الموسم ومن المزارعين المحليين عندما يكون ذلك ممكنًا.</a:t>
            </a:r>
            <a:endParaRPr lang="en-US" sz="3600" dirty="0">
              <a:ea typeface="DengXian" panose="02010600030101010101" pitchFamily="2" charset="-122"/>
              <a:cs typeface="Calibri" panose="020F0502020204030204" pitchFamily="34" charset="0"/>
            </a:endParaRPr>
          </a:p>
          <a:p>
            <a:pPr marL="457200" indent="-457200" algn="r" rtl="1">
              <a:spcBef>
                <a:spcPts val="0"/>
              </a:spcBef>
              <a:spcAft>
                <a:spcPts val="0"/>
              </a:spcAft>
              <a:buFont typeface="Arial" panose="020B0604020202020204" pitchFamily="34" charset="0"/>
              <a:buChar char="•"/>
            </a:pPr>
            <a:r>
              <a:rPr lang="ar-AE" sz="3600" dirty="0">
                <a:ea typeface="DengXian" panose="02010600030101010101" pitchFamily="2" charset="-122"/>
                <a:cs typeface="Calibri" panose="020F0502020204030204" pitchFamily="34" charset="0"/>
              </a:rPr>
              <a:t>ازرع الطعام في المنزل أو في حديقة مجتمعية.</a:t>
            </a:r>
            <a:endParaRPr lang="en-US" sz="3600" dirty="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2" name="Content Placeholder 1">
            <a:extLst>
              <a:ext uri="{FF2B5EF4-FFF2-40B4-BE49-F238E27FC236}">
                <a16:creationId xmlns:a16="http://schemas.microsoft.com/office/drawing/2014/main" id="{375319C5-E574-B9D0-5209-395A69DC5CC0}"/>
              </a:ext>
            </a:extLst>
          </p:cNvPr>
          <p:cNvSpPr txBox="1">
            <a:spLocks/>
          </p:cNvSpPr>
          <p:nvPr/>
        </p:nvSpPr>
        <p:spPr>
          <a:xfrm>
            <a:off x="1678940" y="1930400"/>
            <a:ext cx="7734300" cy="3657600"/>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spcBef>
                <a:spcPts val="0"/>
              </a:spcBef>
              <a:spcAft>
                <a:spcPts val="0"/>
              </a:spcAft>
            </a:pPr>
            <a:r>
              <a:rPr lang="ar-SA" sz="6000" dirty="0">
                <a:solidFill>
                  <a:schemeClr val="bg1"/>
                </a:solidFill>
                <a:latin typeface="Calibri" panose="020F0502020204030204" pitchFamily="34" charset="0"/>
                <a:ea typeface="Times New Roman" panose="02020603050405020304" pitchFamily="18" charset="0"/>
                <a:cs typeface="Calibri" panose="020F0502020204030204" pitchFamily="34" charset="0"/>
              </a:rPr>
              <a:t>ابحث عن خبير تغذية على</a:t>
            </a:r>
            <a:endParaRPr lang="ar-SA" sz="6000" dirty="0">
              <a:solidFill>
                <a:schemeClr val="bg1"/>
              </a:solidFill>
              <a:latin typeface="Calibri" panose="020F0502020204030204" pitchFamily="34" charset="0"/>
              <a:ea typeface="Times New Roman" panose="02020603050405020304" pitchFamily="18" charset="0"/>
              <a:cs typeface="Arial" panose="020B0604020202020204" pitchFamily="34" charset="0"/>
            </a:endParaRPr>
          </a:p>
          <a:p>
            <a:pPr algn="ctr"/>
            <a:endParaRPr lang="ar-SA" sz="6000" b="1" dirty="0">
              <a:solidFill>
                <a:schemeClr val="bg1"/>
              </a:solidFill>
            </a:endParaRPr>
          </a:p>
          <a:p>
            <a:pPr algn="ctr"/>
            <a:r>
              <a:rPr lang="en-US" sz="6000" b="1" dirty="0">
                <a:solidFill>
                  <a:schemeClr val="bg1"/>
                </a:solidFill>
              </a:rPr>
              <a:t>eatright.org</a:t>
            </a:r>
          </a:p>
          <a:p>
            <a:pPr algn="ctr"/>
            <a:endParaRPr lang="en-US" sz="2800" dirty="0">
              <a:solidFill>
                <a:schemeClr val="bg1"/>
              </a:solidFill>
            </a:endParaRPr>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001520"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ar-AE" sz="8000" b="1" cap="none" spc="0" dirty="0">
                <a:ln/>
                <a:solidFill>
                  <a:schemeClr val="accent4"/>
                </a:solidFill>
                <a:effectLst/>
              </a:rPr>
              <a:t>هل لديك أسئلة؟</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ar-AE" sz="9600" b="1" dirty="0">
                <a:solidFill>
                  <a:srgbClr val="C0D446"/>
                </a:solidFill>
                <a:latin typeface="+mn-lt"/>
              </a:rPr>
              <a:t>شكرًا لك! </a:t>
            </a: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7163517" y="1485812"/>
            <a:ext cx="3886375" cy="3886375"/>
          </a:xfrm>
          <a:prstGeom prst="rect">
            <a:avLst/>
          </a:prstGeom>
          <a:solidFill>
            <a:schemeClr val="bg1"/>
          </a:solidFill>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680598" y="1554710"/>
            <a:ext cx="3886375" cy="3886375"/>
          </a:xfrm>
          <a:prstGeom prst="rect">
            <a:avLst/>
          </a:prstGeom>
          <a:solidFill>
            <a:schemeClr val="bg1"/>
          </a:solidFill>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3FE66334-BFA3-94A5-BC52-3C852B87E63B}"/>
              </a:ext>
            </a:extLst>
          </p:cNvPr>
          <p:cNvSpPr txBox="1">
            <a:spLocks/>
          </p:cNvSpPr>
          <p:nvPr/>
        </p:nvSpPr>
        <p:spPr>
          <a:xfrm>
            <a:off x="-261195" y="1725067"/>
            <a:ext cx="11582400" cy="609600"/>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ar-SA" sz="4800" b="1" dirty="0">
                <a:solidFill>
                  <a:schemeClr val="accent1"/>
                </a:solidFill>
                <a:latin typeface="+mj-lt"/>
                <a:ea typeface="+mj-ea"/>
                <a:cs typeface="+mj-cs"/>
              </a:rPr>
              <a:t>الأهداف: </a:t>
            </a:r>
          </a:p>
        </p:txBody>
      </p:sp>
      <p:sp>
        <p:nvSpPr>
          <p:cNvPr id="10" name="Text Placeholder 1">
            <a:extLst>
              <a:ext uri="{FF2B5EF4-FFF2-40B4-BE49-F238E27FC236}">
                <a16:creationId xmlns:a16="http://schemas.microsoft.com/office/drawing/2014/main" id="{608FD00C-A1AF-274C-0BF8-47996C8A9B40}"/>
              </a:ext>
            </a:extLst>
          </p:cNvPr>
          <p:cNvSpPr txBox="1">
            <a:spLocks/>
          </p:cNvSpPr>
          <p:nvPr/>
        </p:nvSpPr>
        <p:spPr>
          <a:xfrm>
            <a:off x="2203995" y="2362201"/>
            <a:ext cx="9114245"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50000"/>
              </a:lnSpc>
              <a:spcBef>
                <a:spcPts val="0"/>
              </a:spcBef>
              <a:spcAft>
                <a:spcPts val="0"/>
              </a:spcAft>
            </a:pPr>
            <a:r>
              <a:rPr lang="ar-SA" sz="3200" dirty="0">
                <a:latin typeface="Calibri" panose="020F0502020204030204" pitchFamily="34" charset="0"/>
                <a:ea typeface="Times New Roman" panose="02020603050405020304" pitchFamily="18" charset="0"/>
                <a:cs typeface="Calibri" panose="020F0502020204030204" pitchFamily="34" charset="0"/>
              </a:rPr>
              <a:t>• اشرح أهمية تناول أطعمة متنوعة من كافة المجموعات الغذائية.</a:t>
            </a:r>
          </a:p>
          <a:p>
            <a:pPr marL="342900" indent="-342900" algn="r" rtl="1">
              <a:lnSpc>
                <a:spcPct val="150000"/>
              </a:lnSpc>
              <a:spcBef>
                <a:spcPts val="0"/>
              </a:spcBef>
              <a:spcAft>
                <a:spcPts val="0"/>
              </a:spcAft>
              <a:buFont typeface="Arial" panose="020B0604020202020204" pitchFamily="34" charset="0"/>
              <a:buChar char="•"/>
            </a:pPr>
            <a:endParaRPr lang="ar-SA" sz="3200" dirty="0">
              <a:latin typeface="Calibri" panose="020F0502020204030204" pitchFamily="34" charset="0"/>
              <a:ea typeface="Times New Roman" panose="02020603050405020304" pitchFamily="18" charset="0"/>
              <a:cs typeface="Calibri" panose="020F0502020204030204" pitchFamily="34" charset="0"/>
            </a:endParaRPr>
          </a:p>
          <a:p>
            <a:pPr algn="r" rtl="1">
              <a:lnSpc>
                <a:spcPct val="150000"/>
              </a:lnSpc>
              <a:spcBef>
                <a:spcPts val="0"/>
              </a:spcBef>
              <a:spcAft>
                <a:spcPts val="0"/>
              </a:spcAft>
            </a:pPr>
            <a:r>
              <a:rPr lang="ar-SA" sz="3200" dirty="0">
                <a:latin typeface="Calibri" panose="020F0502020204030204" pitchFamily="34" charset="0"/>
                <a:ea typeface="Times New Roman" panose="02020603050405020304" pitchFamily="18" charset="0"/>
                <a:cs typeface="Calibri" panose="020F0502020204030204" pitchFamily="34" charset="0"/>
              </a:rPr>
              <a:t>• حدد سببين على الأقل للاجتماع مع اختصاصي تغذية مسجل.</a:t>
            </a:r>
          </a:p>
          <a:p>
            <a:pPr marL="342900" indent="-342900" algn="r" rtl="1">
              <a:lnSpc>
                <a:spcPct val="150000"/>
              </a:lnSpc>
              <a:spcBef>
                <a:spcPts val="0"/>
              </a:spcBef>
              <a:spcAft>
                <a:spcPts val="0"/>
              </a:spcAft>
              <a:buFont typeface="Arial" panose="020B0604020202020204" pitchFamily="34" charset="0"/>
              <a:buChar char="•"/>
            </a:pPr>
            <a:endParaRPr lang="ar-SA" sz="3200" dirty="0">
              <a:latin typeface="Calibri" panose="020F0502020204030204" pitchFamily="34" charset="0"/>
              <a:ea typeface="Times New Roman" panose="02020603050405020304" pitchFamily="18" charset="0"/>
              <a:cs typeface="Calibri" panose="020F0502020204030204" pitchFamily="34" charset="0"/>
            </a:endParaRPr>
          </a:p>
          <a:p>
            <a:pPr algn="r" rtl="1">
              <a:lnSpc>
                <a:spcPct val="150000"/>
              </a:lnSpc>
              <a:spcBef>
                <a:spcPts val="0"/>
              </a:spcBef>
              <a:spcAft>
                <a:spcPts val="0"/>
              </a:spcAft>
            </a:pPr>
            <a:r>
              <a:rPr lang="ar-SA" sz="3200" dirty="0">
                <a:latin typeface="Calibri" panose="020F0502020204030204" pitchFamily="34" charset="0"/>
                <a:ea typeface="Times New Roman" panose="02020603050405020304" pitchFamily="18" charset="0"/>
                <a:cs typeface="Calibri" panose="020F0502020204030204" pitchFamily="34" charset="0"/>
              </a:rPr>
              <a:t>• صف ثلاث طرق لتناول الطعام مع اخذ البيئة في عين الاعتبار.</a:t>
            </a: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762114"/>
            <a:ext cx="5860472" cy="738664"/>
          </a:xfrm>
        </p:spPr>
        <p:txBody>
          <a:bodyPr vert="horz"/>
          <a:lstStyle/>
          <a:p>
            <a:r>
              <a:rPr lang="ar-AE" b="1" dirty="0"/>
              <a:t>روتين الأكل الصحي.</a:t>
            </a:r>
            <a:endParaRPr lang="en-GB" b="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ar-AE" b="1" dirty="0"/>
              <a:t>حافظ على تغذيتك بأية ميزانية.</a:t>
            </a:r>
            <a:endParaRPr lang="en-GB" b="1" dirty="0"/>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379088" y="1143000"/>
            <a:ext cx="11996288"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ar-AE" sz="4000" b="1" dirty="0"/>
              <a:t>حافظ على تغذيتك بأية ميزانية.</a:t>
            </a:r>
            <a:endParaRPr lang="en-US" sz="4000" b="1" dirty="0"/>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
        <p:nvSpPr>
          <p:cNvPr id="2" name="Text Placeholder 1">
            <a:extLst>
              <a:ext uri="{FF2B5EF4-FFF2-40B4-BE49-F238E27FC236}">
                <a16:creationId xmlns:a16="http://schemas.microsoft.com/office/drawing/2014/main" id="{DB14FD9B-8A21-1791-FE7C-B674E74A3E16}"/>
              </a:ext>
            </a:extLst>
          </p:cNvPr>
          <p:cNvSpPr txBox="1">
            <a:spLocks/>
          </p:cNvSpPr>
          <p:nvPr/>
        </p:nvSpPr>
        <p:spPr>
          <a:xfrm>
            <a:off x="1391195" y="2311401"/>
            <a:ext cx="9114245" cy="3162532"/>
          </a:xfrm>
          <a:prstGeom prst="rect">
            <a:avLst/>
          </a:prstGeom>
        </p:spPr>
        <p:txBody>
          <a:bodyPr vert="horz" lIns="0" tIns="0" rIns="0" bIns="0" rtlCol="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600" kern="120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ar-SA" sz="2800" dirty="0">
                <a:latin typeface="Calibri" panose="020F0502020204030204" pitchFamily="34" charset="0"/>
                <a:ea typeface="Times New Roman" panose="02020603050405020304" pitchFamily="18" charset="0"/>
                <a:cs typeface="Calibri" panose="020F0502020204030204" pitchFamily="34" charset="0"/>
              </a:rPr>
              <a:t>تعلم مهارات الطبخ وتحضيرالطعام وتخطيط الوجبات.</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457200" indent="-457200" algn="r" rtl="1">
              <a:lnSpc>
                <a:spcPct val="150000"/>
              </a:lnSpc>
              <a:spcBef>
                <a:spcPts val="0"/>
              </a:spcBef>
              <a:spcAft>
                <a:spcPts val="0"/>
              </a:spcAft>
              <a:buFont typeface="Arial" panose="020B0604020202020204" pitchFamily="34" charset="0"/>
              <a:buChar char="•"/>
            </a:pPr>
            <a:r>
              <a:rPr lang="ar-SA" sz="2800" dirty="0">
                <a:latin typeface="Calibri" panose="020F0502020204030204" pitchFamily="34" charset="0"/>
                <a:ea typeface="Times New Roman" panose="02020603050405020304" pitchFamily="18" charset="0"/>
                <a:cs typeface="Calibri" panose="020F0502020204030204" pitchFamily="34" charset="0"/>
              </a:rPr>
              <a:t>استخدم قائمة للبقالة واستفد من تخفيضات المتاجر عند شراء الطعام.</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457200" indent="-457200" algn="r" rtl="1">
              <a:lnSpc>
                <a:spcPct val="150000"/>
              </a:lnSpc>
              <a:spcBef>
                <a:spcPts val="0"/>
              </a:spcBef>
              <a:spcAft>
                <a:spcPts val="0"/>
              </a:spcAft>
              <a:buFont typeface="Arial" panose="020B0604020202020204" pitchFamily="34" charset="0"/>
              <a:buChar char="•"/>
            </a:pPr>
            <a:r>
              <a:rPr lang="ar-SA" sz="2800" dirty="0">
                <a:latin typeface="Calibri" panose="020F0502020204030204" pitchFamily="34" charset="0"/>
                <a:ea typeface="Times New Roman" panose="02020603050405020304" pitchFamily="18" charset="0"/>
                <a:cs typeface="Times New Roman" panose="02020603050405020304" pitchFamily="18" charset="0"/>
              </a:rPr>
              <a:t>تعرف على موارد المجتمع مثل برنامج المساعدة الغذائية التكميلية</a:t>
            </a:r>
            <a:r>
              <a:rPr lang="en-US" sz="2800" dirty="0">
                <a:latin typeface="Calibri" panose="020F0502020204030204" pitchFamily="34" charset="0"/>
                <a:ea typeface="Times New Roman" panose="02020603050405020304" pitchFamily="18" charset="0"/>
                <a:cs typeface="Times New Roman" panose="02020603050405020304" pitchFamily="18" charset="0"/>
              </a:rPr>
              <a:t>(SNAP) </a:t>
            </a:r>
            <a:r>
              <a:rPr lang="ar-SA" sz="2800" dirty="0">
                <a:latin typeface="Calibri" panose="020F0502020204030204" pitchFamily="34" charset="0"/>
                <a:ea typeface="Times New Roman" panose="02020603050405020304" pitchFamily="18" charset="0"/>
                <a:cs typeface="Times New Roman" panose="02020603050405020304" pitchFamily="18" charset="0"/>
              </a:rPr>
              <a:t>وبرنامج النساء والرضّع والأطفال</a:t>
            </a:r>
            <a:r>
              <a:rPr lang="en-US" sz="2800" dirty="0">
                <a:latin typeface="Calibri" panose="020F0502020204030204" pitchFamily="34" charset="0"/>
                <a:ea typeface="Times New Roman" panose="02020603050405020304" pitchFamily="18" charset="0"/>
                <a:cs typeface="Times New Roman" panose="02020603050405020304" pitchFamily="18" charset="0"/>
              </a:rPr>
              <a:t> (WIC) </a:t>
            </a:r>
            <a:r>
              <a:rPr lang="ar-SA" sz="2800" dirty="0">
                <a:latin typeface="Calibri" panose="020F0502020204030204" pitchFamily="34" charset="0"/>
                <a:ea typeface="Times New Roman" panose="02020603050405020304" pitchFamily="18" charset="0"/>
                <a:cs typeface="Times New Roman" panose="02020603050405020304" pitchFamily="18" charset="0"/>
              </a:rPr>
              <a:t>وبنوك الطعام المحلية.</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457200" indent="-457200" algn="r" rtl="1">
              <a:lnSpc>
                <a:spcPct val="150000"/>
              </a:lnSpc>
              <a:spcBef>
                <a:spcPts val="0"/>
              </a:spcBef>
              <a:spcAft>
                <a:spcPts val="0"/>
              </a:spcAft>
              <a:buFont typeface="Arial" panose="020B0604020202020204" pitchFamily="34" charset="0"/>
              <a:buChar char="•"/>
            </a:pPr>
            <a:r>
              <a:rPr lang="ar-SA" sz="2800" dirty="0">
                <a:latin typeface="Calibri" panose="020F0502020204030204" pitchFamily="34" charset="0"/>
                <a:ea typeface="Times New Roman" panose="02020603050405020304" pitchFamily="18" charset="0"/>
                <a:cs typeface="Times New Roman" panose="02020603050405020304" pitchFamily="18" charset="0"/>
              </a:rPr>
              <a:t>مارس سلامة الغذاء في المنزل.</a:t>
            </a:r>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492597"/>
            <a:ext cx="5860472" cy="1846659"/>
          </a:xfrm>
        </p:spPr>
        <p:txBody>
          <a:bodyPr vert="horz"/>
          <a:lstStyle/>
          <a:p>
            <a:r>
              <a:rPr lang="ar-AE" sz="6000" b="1" dirty="0"/>
              <a:t>مارس سلامة الغذاء في المنزل.</a:t>
            </a:r>
            <a:endParaRPr lang="en-GB" sz="6000" b="1" dirty="0"/>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 Placeholder 2">
            <a:extLst>
              <a:ext uri="{FF2B5EF4-FFF2-40B4-BE49-F238E27FC236}">
                <a16:creationId xmlns:a16="http://schemas.microsoft.com/office/drawing/2014/main" id="{3852398E-B45B-BC19-BA50-2797D2E2D682}"/>
              </a:ext>
            </a:extLst>
          </p:cNvPr>
          <p:cNvSpPr txBox="1">
            <a:spLocks noGrp="1"/>
          </p:cNvSpPr>
          <p:nvPr>
            <p:ph type="title"/>
          </p:nvPr>
        </p:nvSpPr>
        <p:spPr>
          <a:xfrm>
            <a:off x="267897" y="567267"/>
            <a:ext cx="5562600" cy="861774"/>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ar-SA" sz="2800" b="1" dirty="0">
                <a:effectLst/>
                <a:ea typeface="DengXian" panose="02010600030101010101" pitchFamily="2" charset="-122"/>
                <a:cs typeface="Calibri" panose="020F0502020204030204" pitchFamily="34" charset="0"/>
              </a:rPr>
              <a:t>يُرجى استشارة أحد أخصائيي التغذية المسجلين</a:t>
            </a:r>
            <a:r>
              <a:rPr lang="en-US" sz="2800" b="1" dirty="0">
                <a:effectLst/>
                <a:ea typeface="DengXian" panose="02010600030101010101" pitchFamily="2" charset="-122"/>
                <a:cs typeface="Calibri" panose="020F0502020204030204" pitchFamily="34" charset="0"/>
              </a:rPr>
              <a:t> </a:t>
            </a:r>
          </a:p>
          <a:p>
            <a:pPr algn="r"/>
            <a:r>
              <a:rPr lang="en-US" sz="2800" b="1" dirty="0">
                <a:effectLst/>
                <a:ea typeface="DengXian" panose="02010600030101010101" pitchFamily="2" charset="-122"/>
                <a:cs typeface="Calibri" panose="020F0502020204030204" pitchFamily="34" charset="0"/>
              </a:rPr>
              <a:t>.</a:t>
            </a:r>
            <a:r>
              <a:rPr lang="en-US" sz="2800" b="1" dirty="0">
                <a:ea typeface="DengXian" panose="02010600030101010101" pitchFamily="2" charset="-122"/>
                <a:cs typeface="Calibri" panose="020F0502020204030204" pitchFamily="34" charset="0"/>
              </a:rPr>
              <a:t>(RDN)</a:t>
            </a:r>
            <a:endParaRPr lang="en-US" sz="2800" dirty="0"/>
          </a:p>
        </p:txBody>
      </p:sp>
      <p:sp>
        <p:nvSpPr>
          <p:cNvPr id="2" name="Text Placeholder 1">
            <a:extLst>
              <a:ext uri="{FF2B5EF4-FFF2-40B4-BE49-F238E27FC236}">
                <a16:creationId xmlns:a16="http://schemas.microsoft.com/office/drawing/2014/main" id="{BAF9BEDC-7527-4DD4-A4D1-CF9656BBD980}"/>
              </a:ext>
            </a:extLst>
          </p:cNvPr>
          <p:cNvSpPr txBox="1">
            <a:spLocks/>
          </p:cNvSpPr>
          <p:nvPr/>
        </p:nvSpPr>
        <p:spPr>
          <a:xfrm>
            <a:off x="267897" y="1764320"/>
            <a:ext cx="5490404" cy="489047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spcBef>
                <a:spcPts val="0"/>
              </a:spcBef>
              <a:spcAft>
                <a:spcPts val="0"/>
              </a:spcAft>
              <a:buFont typeface="Arial" panose="020B0604020202020204" pitchFamily="34" charset="0"/>
              <a:buChar char="•"/>
            </a:pPr>
            <a:r>
              <a:rPr lang="ar-SA" sz="2800" dirty="0">
                <a:effectLst/>
                <a:latin typeface="Calibri" panose="020F0502020204030204" pitchFamily="34" charset="0"/>
                <a:ea typeface="DengXian" panose="02010600030101010101" pitchFamily="2" charset="-122"/>
                <a:cs typeface="Calibri" panose="020F0502020204030204" pitchFamily="34" charset="0"/>
              </a:rPr>
              <a:t>اطلب من طبيبك أن يحيلك إلى أحد أخصائيي التغذية المسجلين.</a:t>
            </a:r>
            <a:endParaRPr lang="en-US" sz="2800" dirty="0">
              <a:effectLst/>
              <a:latin typeface="Calibri" panose="020F0502020204030204" pitchFamily="34" charset="0"/>
              <a:ea typeface="DengXian" panose="02010600030101010101" pitchFamily="2" charset="-122"/>
              <a:cs typeface="Calibri" panose="020F0502020204030204" pitchFamily="34" charset="0"/>
            </a:endParaRPr>
          </a:p>
          <a:p>
            <a:pPr marL="457200" indent="-457200" algn="r" rtl="1">
              <a:spcBef>
                <a:spcPts val="0"/>
              </a:spcBef>
              <a:spcAft>
                <a:spcPts val="0"/>
              </a:spcAft>
              <a:buFont typeface="Arial" panose="020B0604020202020204" pitchFamily="34" charset="0"/>
              <a:buChar char="•"/>
            </a:pPr>
            <a:r>
              <a:rPr lang="ar-SA" sz="2800" dirty="0">
                <a:effectLst/>
                <a:latin typeface="Calibri" panose="020F0502020204030204" pitchFamily="34" charset="0"/>
                <a:ea typeface="DengXian" panose="02010600030101010101" pitchFamily="2" charset="-122"/>
                <a:cs typeface="Calibri" panose="020F0502020204030204" pitchFamily="34" charset="0"/>
              </a:rPr>
              <a:t>ابحث عن أحد أخصائيي التغذية المسجلين من أجل تلبية احتياجاتك </a:t>
            </a:r>
            <a:r>
              <a:rPr lang="en-US" sz="2800" dirty="0" err="1">
                <a:effectLst/>
                <a:latin typeface="Calibri" panose="020F0502020204030204" pitchFamily="34" charset="0"/>
                <a:ea typeface="DengXian" panose="02010600030101010101" pitchFamily="2" charset="-122"/>
                <a:cs typeface="Calibri" panose="020F0502020204030204" pitchFamily="34" charset="0"/>
              </a:rPr>
              <a:t>الخاصة</a:t>
            </a:r>
            <a:r>
              <a:rPr lang="ar-SA" sz="2800" dirty="0">
                <a:effectLst/>
                <a:latin typeface="Calibri" panose="020F0502020204030204" pitchFamily="34" charset="0"/>
                <a:ea typeface="DengXian" panose="02010600030101010101" pitchFamily="2" charset="-122"/>
                <a:cs typeface="Calibri" panose="020F0502020204030204" pitchFamily="34" charset="0"/>
              </a:rPr>
              <a:t>. </a:t>
            </a:r>
            <a:endParaRPr lang="en-US" sz="2800" dirty="0">
              <a:latin typeface="Calibri" panose="020F0502020204030204" pitchFamily="34" charset="0"/>
              <a:ea typeface="DengXian" panose="02010600030101010101" pitchFamily="2" charset="-122"/>
              <a:cs typeface="Calibri" panose="020F0502020204030204" pitchFamily="34" charset="0"/>
            </a:endParaRPr>
          </a:p>
          <a:p>
            <a:pPr marL="457200" indent="-457200" algn="r" rtl="1">
              <a:spcBef>
                <a:spcPts val="0"/>
              </a:spcBef>
              <a:spcAft>
                <a:spcPts val="0"/>
              </a:spcAft>
              <a:buFont typeface="Arial" panose="020B0604020202020204" pitchFamily="34" charset="0"/>
              <a:buChar char="•"/>
            </a:pPr>
            <a:r>
              <a:rPr lang="ar-SA" sz="2800" dirty="0">
                <a:effectLst/>
                <a:latin typeface="Calibri" panose="020F0502020204030204" pitchFamily="34" charset="0"/>
                <a:ea typeface="Times New Roman" panose="02020603050405020304" pitchFamily="18" charset="0"/>
                <a:cs typeface="Calibri" panose="020F0502020204030204" pitchFamily="34" charset="0"/>
              </a:rPr>
              <a:t>احصل على </a:t>
            </a:r>
            <a:r>
              <a:rPr lang="ar-SA" sz="2800" dirty="0">
                <a:effectLst/>
                <a:latin typeface="Calibri" panose="020F0502020204030204" pitchFamily="34" charset="0"/>
                <a:ea typeface="DengXian" panose="02010600030101010101" pitchFamily="2" charset="-122"/>
                <a:cs typeface="Calibri" panose="020F0502020204030204" pitchFamily="34" charset="0"/>
              </a:rPr>
              <a:t>معلومات التغذية الشخصية لتحقيق أهدافك الصحية.</a:t>
            </a:r>
            <a:endParaRPr lang="en-US" sz="2800" dirty="0">
              <a:effectLst/>
              <a:latin typeface="Calibri" panose="020F0502020204030204" pitchFamily="34" charset="0"/>
              <a:ea typeface="DengXian" panose="02010600030101010101" pitchFamily="2" charset="-122"/>
              <a:cs typeface="Calibri" panose="020F0502020204030204" pitchFamily="34" charset="0"/>
            </a:endParaRPr>
          </a:p>
          <a:p>
            <a:pPr marL="457200" indent="-457200" algn="r" rtl="1">
              <a:spcBef>
                <a:spcPts val="0"/>
              </a:spcBef>
              <a:spcAft>
                <a:spcPts val="0"/>
              </a:spcAft>
              <a:buFont typeface="Arial" panose="020B0604020202020204" pitchFamily="34" charset="0"/>
              <a:buChar char="•"/>
            </a:pPr>
            <a:r>
              <a:rPr lang="en-US" sz="2800" dirty="0" err="1">
                <a:effectLst/>
                <a:latin typeface="Calibri" panose="020F0502020204030204" pitchFamily="34" charset="0"/>
                <a:ea typeface="DengXian" panose="02010600030101010101" pitchFamily="2" charset="-122"/>
                <a:cs typeface="Calibri" panose="020F0502020204030204" pitchFamily="34" charset="0"/>
              </a:rPr>
              <a:t>تعرف</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على</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الطرق</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العديدة</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التي</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يمكن</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أن</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يساعد</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بها</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ar-SA" sz="2800" dirty="0">
                <a:effectLst/>
                <a:latin typeface="Calibri" panose="020F0502020204030204" pitchFamily="34" charset="0"/>
                <a:ea typeface="DengXian" panose="02010600030101010101" pitchFamily="2" charset="-122"/>
                <a:cs typeface="Calibri" panose="020F0502020204030204" pitchFamily="34" charset="0"/>
              </a:rPr>
              <a:t>أخصائيو التغذية المسجلين </a:t>
            </a:r>
            <a:r>
              <a:rPr lang="en-US" sz="2800" dirty="0" err="1">
                <a:effectLst/>
                <a:latin typeface="Calibri" panose="020F0502020204030204" pitchFamily="34" charset="0"/>
                <a:ea typeface="DengXian" panose="02010600030101010101" pitchFamily="2" charset="-122"/>
                <a:cs typeface="Calibri" panose="020F0502020204030204" pitchFamily="34" charset="0"/>
              </a:rPr>
              <a:t>الأشخاص</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على</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عيش</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حياة</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أكثر</a:t>
            </a:r>
            <a:r>
              <a:rPr lang="en-US" sz="2800" dirty="0">
                <a:effectLst/>
                <a:latin typeface="Calibri" panose="020F0502020204030204" pitchFamily="34" charset="0"/>
                <a:ea typeface="DengXian" panose="02010600030101010101" pitchFamily="2" charset="-122"/>
                <a:cs typeface="Calibri" panose="020F0502020204030204" pitchFamily="34" charset="0"/>
              </a:rPr>
              <a:t> </a:t>
            </a:r>
            <a:r>
              <a:rPr lang="en-US" sz="2800" dirty="0" err="1">
                <a:effectLst/>
                <a:latin typeface="Calibri" panose="020F0502020204030204" pitchFamily="34" charset="0"/>
                <a:ea typeface="DengXian" panose="02010600030101010101" pitchFamily="2" charset="-122"/>
                <a:cs typeface="Calibri" panose="020F0502020204030204" pitchFamily="34" charset="0"/>
              </a:rPr>
              <a:t>صحة</a:t>
            </a:r>
            <a:r>
              <a:rPr lang="en-US" sz="2800" dirty="0">
                <a:effectLst/>
                <a:latin typeface="Calibri" panose="020F0502020204030204" pitchFamily="34" charset="0"/>
                <a:ea typeface="DengXian" panose="02010600030101010101" pitchFamily="2" charset="-122"/>
                <a:cs typeface="Calibri" panose="020F0502020204030204" pitchFamily="34" charset="0"/>
              </a:rPr>
              <a:t>.</a:t>
            </a:r>
            <a:endParaRPr lang="en-US" sz="28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317464"/>
            <a:ext cx="5860472" cy="2031325"/>
          </a:xfrm>
        </p:spPr>
        <p:txBody>
          <a:bodyPr vert="horz"/>
          <a:lstStyle/>
          <a:p>
            <a:r>
              <a:rPr lang="ar-AE" sz="4400" b="1" dirty="0"/>
              <a:t>تناول مجموعة متنوعة من الأطعمة من جميع المجموعات الغذائية.</a:t>
            </a:r>
            <a:endParaRPr lang="en-GB" sz="4400" b="1"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
        <p:nvSpPr>
          <p:cNvPr id="10" name="TextBox 9">
            <a:extLst>
              <a:ext uri="{FF2B5EF4-FFF2-40B4-BE49-F238E27FC236}">
                <a16:creationId xmlns:a16="http://schemas.microsoft.com/office/drawing/2014/main" id="{760CE56A-3085-9D54-C8F9-7D51B3FA0037}"/>
              </a:ext>
            </a:extLst>
          </p:cNvPr>
          <p:cNvSpPr txBox="1"/>
          <p:nvPr/>
        </p:nvSpPr>
        <p:spPr>
          <a:xfrm>
            <a:off x="4693920" y="2348789"/>
            <a:ext cx="6380480" cy="370428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r" defTabSz="914400" rtl="0" eaLnBrk="1" fontAlgn="base" latinLnBrk="0" hangingPunct="1">
              <a:lnSpc>
                <a:spcPct val="150000"/>
              </a:lnSpc>
              <a:spcBef>
                <a:spcPct val="0"/>
              </a:spcBef>
              <a:spcAft>
                <a:spcPct val="0"/>
              </a:spcAft>
              <a:buClrTx/>
              <a:buSzTx/>
              <a:buFont typeface="Arial" pitchFamily="34" charset="0"/>
              <a:buNone/>
              <a:tabLst/>
              <a:defRPr/>
            </a:pPr>
            <a:r>
              <a:rPr lang="ar-SA" sz="3200" dirty="0">
                <a:solidFill>
                  <a:srgbClr val="39683E"/>
                </a:solidFill>
                <a:latin typeface="Tahoma" pitchFamily="34" charset="0"/>
                <a:ea typeface="DengXian" panose="02010600030101010101" pitchFamily="2" charset="-122"/>
                <a:cs typeface="Calibri" panose="020F0502020204030204" pitchFamily="34" charset="0"/>
              </a:rPr>
              <a:t>الفاكهة </a:t>
            </a:r>
            <a:r>
              <a:rPr lang="en-US" sz="3200" dirty="0">
                <a:solidFill>
                  <a:srgbClr val="39683E"/>
                </a:solidFill>
                <a:latin typeface="Tahoma" pitchFamily="34" charset="0"/>
                <a:ea typeface="DengXian" panose="02010600030101010101" pitchFamily="2" charset="-122"/>
                <a:cs typeface="Calibri" panose="020F0502020204030204" pitchFamily="34" charset="0"/>
              </a:rPr>
              <a:t> - </a:t>
            </a:r>
          </a:p>
          <a:p>
            <a:pPr marL="0" marR="0" lvl="0" indent="0" algn="r" defTabSz="914400" rtl="0" eaLnBrk="1" fontAlgn="base" latinLnBrk="0" hangingPunct="1">
              <a:lnSpc>
                <a:spcPct val="150000"/>
              </a:lnSpc>
              <a:spcBef>
                <a:spcPct val="0"/>
              </a:spcBef>
              <a:spcAft>
                <a:spcPct val="0"/>
              </a:spcAft>
              <a:buClrTx/>
              <a:buSzTx/>
              <a:buFont typeface="Arial" pitchFamily="34" charset="0"/>
              <a:buNone/>
              <a:tabLst/>
              <a:defRPr/>
            </a:pPr>
            <a:r>
              <a:rPr lang="ar-SA" sz="3200" dirty="0">
                <a:solidFill>
                  <a:srgbClr val="39683E"/>
                </a:solidFill>
                <a:latin typeface="Tahoma" pitchFamily="34" charset="0"/>
                <a:ea typeface="DengXian" panose="02010600030101010101" pitchFamily="2" charset="-122"/>
                <a:cs typeface="Calibri" panose="020F0502020204030204" pitchFamily="34" charset="0"/>
              </a:rPr>
              <a:t>خضروات </a:t>
            </a:r>
            <a:r>
              <a:rPr lang="en-US" sz="3200" dirty="0">
                <a:solidFill>
                  <a:srgbClr val="39683E"/>
                </a:solidFill>
                <a:latin typeface="Tahoma" pitchFamily="34" charset="0"/>
                <a:ea typeface="DengXian" panose="02010600030101010101" pitchFamily="2" charset="-122"/>
                <a:cs typeface="Calibri" panose="020F0502020204030204" pitchFamily="34" charset="0"/>
              </a:rPr>
              <a:t> -</a:t>
            </a:r>
          </a:p>
          <a:p>
            <a:pPr marL="0" marR="0" lvl="0" indent="0" algn="r" defTabSz="914400" rtl="0" eaLnBrk="1" fontAlgn="base" latinLnBrk="0" hangingPunct="1">
              <a:lnSpc>
                <a:spcPct val="150000"/>
              </a:lnSpc>
              <a:spcBef>
                <a:spcPct val="0"/>
              </a:spcBef>
              <a:spcAft>
                <a:spcPct val="0"/>
              </a:spcAft>
              <a:buClrTx/>
              <a:buSzTx/>
              <a:buFont typeface="Arial" pitchFamily="34" charset="0"/>
              <a:buNone/>
              <a:tabLst/>
              <a:defRPr/>
            </a:pPr>
            <a:r>
              <a:rPr lang="ar-SA" sz="3200" dirty="0">
                <a:solidFill>
                  <a:srgbClr val="39683E"/>
                </a:solidFill>
                <a:latin typeface="Tahoma" pitchFamily="34" charset="0"/>
                <a:ea typeface="DengXian" panose="02010600030101010101" pitchFamily="2" charset="-122"/>
                <a:cs typeface="Calibri" panose="020F0502020204030204" pitchFamily="34" charset="0"/>
              </a:rPr>
              <a:t>بقوليات </a:t>
            </a:r>
            <a:r>
              <a:rPr lang="en-US" sz="3200" dirty="0">
                <a:solidFill>
                  <a:srgbClr val="39683E"/>
                </a:solidFill>
                <a:latin typeface="Tahoma" pitchFamily="34" charset="0"/>
                <a:ea typeface="DengXian" panose="02010600030101010101" pitchFamily="2" charset="-122"/>
                <a:cs typeface="Calibri" panose="020F0502020204030204" pitchFamily="34" charset="0"/>
              </a:rPr>
              <a:t> -</a:t>
            </a:r>
          </a:p>
          <a:p>
            <a:pPr marL="0" marR="0" lvl="0" indent="0" algn="r" defTabSz="914400" rtl="0" eaLnBrk="1" fontAlgn="base" latinLnBrk="0" hangingPunct="1">
              <a:lnSpc>
                <a:spcPct val="150000"/>
              </a:lnSpc>
              <a:spcBef>
                <a:spcPct val="0"/>
              </a:spcBef>
              <a:spcAft>
                <a:spcPct val="0"/>
              </a:spcAft>
              <a:buClrTx/>
              <a:buSzTx/>
              <a:buFont typeface="Arial" pitchFamily="34" charset="0"/>
              <a:buNone/>
              <a:tabLst/>
              <a:defRPr/>
            </a:pPr>
            <a:r>
              <a:rPr lang="ar-SA" sz="3200" dirty="0">
                <a:solidFill>
                  <a:srgbClr val="39683E"/>
                </a:solidFill>
                <a:latin typeface="Tahoma" pitchFamily="34" charset="0"/>
                <a:ea typeface="DengXian" panose="02010600030101010101" pitchFamily="2" charset="-122"/>
                <a:cs typeface="Calibri" panose="020F0502020204030204" pitchFamily="34" charset="0"/>
              </a:rPr>
              <a:t>الأطعمة البروتينية </a:t>
            </a:r>
            <a:r>
              <a:rPr lang="en-US" sz="3200" dirty="0">
                <a:solidFill>
                  <a:srgbClr val="39683E"/>
                </a:solidFill>
                <a:latin typeface="Tahoma" pitchFamily="34" charset="0"/>
                <a:ea typeface="DengXian" panose="02010600030101010101" pitchFamily="2" charset="-122"/>
                <a:cs typeface="Calibri" panose="020F0502020204030204" pitchFamily="34" charset="0"/>
              </a:rPr>
              <a:t> -</a:t>
            </a:r>
          </a:p>
          <a:p>
            <a:pPr marL="0" marR="0" lvl="0" indent="0" algn="r" defTabSz="914400" rtl="0" eaLnBrk="1" fontAlgn="base" latinLnBrk="0" hangingPunct="1">
              <a:lnSpc>
                <a:spcPct val="150000"/>
              </a:lnSpc>
              <a:spcBef>
                <a:spcPct val="0"/>
              </a:spcBef>
              <a:spcAft>
                <a:spcPct val="0"/>
              </a:spcAft>
              <a:buClrTx/>
              <a:buSzTx/>
              <a:buFont typeface="Arial" pitchFamily="34" charset="0"/>
              <a:buNone/>
              <a:tabLst/>
              <a:defRPr/>
            </a:pPr>
            <a:r>
              <a:rPr lang="ar-SA" sz="3200" dirty="0">
                <a:solidFill>
                  <a:srgbClr val="39683E"/>
                </a:solidFill>
                <a:latin typeface="Tahoma" pitchFamily="34" charset="0"/>
                <a:ea typeface="DengXian" panose="02010600030101010101" pitchFamily="2" charset="-122"/>
                <a:cs typeface="Calibri" panose="020F0502020204030204" pitchFamily="34" charset="0"/>
              </a:rPr>
              <a:t>ألبان </a:t>
            </a:r>
            <a:r>
              <a:rPr lang="en-US" sz="3200" dirty="0">
                <a:solidFill>
                  <a:srgbClr val="39683E"/>
                </a:solidFill>
                <a:latin typeface="Tahoma" pitchFamily="34" charset="0"/>
                <a:ea typeface="DengXian" panose="02010600030101010101" pitchFamily="2" charset="-122"/>
                <a:cs typeface="Calibri" panose="020F0502020204030204" pitchFamily="34" charset="0"/>
              </a:rPr>
              <a:t> -</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1090</TotalTime>
  <Words>2378</Words>
  <Application>Microsoft Office PowerPoint</Application>
  <PresentationFormat>Widescreen</PresentationFormat>
  <Paragraphs>245</Paragraphs>
  <Slides>17</Slides>
  <Notes>17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1" baseType="lpstr">
      <vt:lpstr>DengXian</vt:lpstr>
      <vt:lpstr>Arial</vt:lpstr>
      <vt:lpstr>Calibri</vt:lpstr>
      <vt:lpstr>Cambria</vt:lpstr>
      <vt:lpstr>Courier New</vt:lpstr>
      <vt:lpstr>Myriad Pro</vt:lpstr>
      <vt:lpstr>Myriad Pro Light</vt:lpstr>
      <vt:lpstr>Nunito Light</vt:lpstr>
      <vt:lpstr>Source Sans Pro</vt:lpstr>
      <vt:lpstr>Symbol</vt:lpstr>
      <vt:lpstr>Tahoma</vt:lpstr>
      <vt:lpstr>Wingdings</vt:lpstr>
      <vt:lpstr>Office Theme</vt:lpstr>
      <vt:lpstr>think-cell Slide</vt:lpstr>
      <vt:lpstr>National Nutrition Month® 2024</vt:lpstr>
      <vt:lpstr>PowerPoint Presentation</vt:lpstr>
      <vt:lpstr>PowerPoint Presentation</vt:lpstr>
      <vt:lpstr>روتين الأكل الصحي.</vt:lpstr>
      <vt:lpstr>حافظ على تغذيتك بأية ميزانية.</vt:lpstr>
      <vt:lpstr>PowerPoint Presentation</vt:lpstr>
      <vt:lpstr>مارس سلامة الغذاء في المنزل.</vt:lpstr>
      <vt:lpstr>يُرجى استشارة أحد أخصائيي التغذية المسجلين  .(RDN)</vt:lpstr>
      <vt:lpstr>تناول مجموعة متنوعة من الأطعمة من جميع المجموعات الغذائية.</vt:lpstr>
      <vt:lpstr>PowerPoint Presentation</vt:lpstr>
      <vt:lpstr>PowerPoint Presentation</vt:lpstr>
      <vt:lpstr>تناول الطعام لكن احرص على مراعاة البيئة.</vt:lpstr>
      <vt:lpstr>PowerPoint Presentation</vt:lpstr>
      <vt:lpstr>PowerPoint Presentation</vt:lpstr>
      <vt:lpstr>National Nutrition Month® 2024</vt:lpstr>
      <vt:lpstr>شكرًا لك! </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6</cp:revision>
  <dcterms:created xsi:type="dcterms:W3CDTF">2023-11-10T18:49:27Z</dcterms:created>
  <dcterms:modified xsi:type="dcterms:W3CDTF">2024-01-25T14:17:51Z</dcterms:modified>
</cp:coreProperties>
</file>